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15"/>
    <p:restoredTop sz="57527" autoAdjust="0"/>
  </p:normalViewPr>
  <p:slideViewPr>
    <p:cSldViewPr snapToGrid="0" snapToObjects="1">
      <p:cViewPr varScale="1">
        <p:scale>
          <a:sx n="74" d="100"/>
          <a:sy n="74" d="100"/>
        </p:scale>
        <p:origin x="75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pPr/>
              <a:t>5/27/2023</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pPr/>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pPr/>
              <a:t>5/27/2023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pPr/>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EEBDA0E2-FEBD-4B65-8F16-724CF984F377}" type="slidenum">
              <a:rPr lang="en-US" smtClean="0"/>
              <a:pPr/>
              <a:t>1</a:t>
            </a:fld>
            <a:endParaRPr lang="en-US"/>
          </a:p>
        </p:txBody>
      </p:sp>
    </p:spTree>
    <p:extLst>
      <p:ext uri="{BB962C8B-B14F-4D97-AF65-F5344CB8AC3E}">
        <p14:creationId xmlns:p14="http://schemas.microsoft.com/office/powerpoint/2010/main" val="1453879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pPr/>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5/27/2023</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5/27/2023</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5/27/2023</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5/27/2023</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5/27/2023</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5/27/2023</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5/27/2023</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5/27/2023</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5/27/2023</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5/27/2023</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pPr/>
              <a:t>10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mj-lt"/>
              </a:rPr>
              <a:t>We performed exploratory data analysis and determined the training labels.</a:t>
            </a:r>
          </a:p>
          <a:p>
            <a:r>
              <a:rPr lang="en-US" sz="2200" dirty="0">
                <a:solidFill>
                  <a:schemeClr val="accent3">
                    <a:lumMod val="25000"/>
                  </a:schemeClr>
                </a:solidFill>
                <a:latin typeface="+mj-lt"/>
              </a:rPr>
              <a:t>We calculated the number of launches at each site, and the number and occurrence of each orbits</a:t>
            </a:r>
          </a:p>
          <a:p>
            <a:r>
              <a:rPr lang="en-US" sz="2200" dirty="0">
                <a:solidFill>
                  <a:schemeClr val="accent3">
                    <a:lumMod val="25000"/>
                  </a:schemeClr>
                </a:solidFill>
                <a:latin typeface="+mj-lt"/>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mj-lt"/>
              </a:rPr>
              <a:t>The link to the notebook is </a:t>
            </a:r>
            <a:r>
              <a:rPr lang="en-US" sz="2200" dirty="0" smtClean="0">
                <a:solidFill>
                  <a:srgbClr val="1C7DDB"/>
                </a:solidFill>
                <a:latin typeface="+mj-lt"/>
              </a:rPr>
              <a:t>https</a:t>
            </a:r>
            <a:r>
              <a:rPr lang="en-US" sz="2200" dirty="0">
                <a:solidFill>
                  <a:srgbClr val="1C7DDB"/>
                </a:solidFill>
                <a:latin typeface="+mj-lt"/>
              </a:rPr>
              <a:t>://github.com/neelvanani3/Neel-DS-Capstone/blob/master/labs-jupyter-spacex-Data%20wrangling.ipynb</a:t>
            </a:r>
            <a:endParaRPr lang="en-US" dirty="0">
              <a:latin typeface="+mj-lt"/>
            </a:endParaRPr>
          </a:p>
          <a:p>
            <a:endParaRPr lang="en-US" dirty="0">
              <a:latin typeface="+mj-lt"/>
            </a:endParaRPr>
          </a:p>
          <a:p>
            <a:endParaRPr lang="en-US" dirty="0">
              <a:latin typeface="+mj-lt"/>
            </a:endParaRPr>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pPr/>
              <a:t>11</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mj-lt"/>
              </a:rPr>
              <a:t>We explored the data by visualizing the relationship between flight number and launch Site, payload and launch site, success rate of each orbit type, flight number and orbit type, the launch success yearly trend. </a:t>
            </a:r>
          </a:p>
          <a:p>
            <a:endParaRPr lang="en-US" dirty="0">
              <a:latin typeface="+mj-lt"/>
            </a:endParaRPr>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mj-lt"/>
            </a:endParaRPr>
          </a:p>
          <a:p>
            <a:pPr>
              <a:lnSpc>
                <a:spcPct val="100000"/>
              </a:lnSpc>
              <a:spcBef>
                <a:spcPts val="1400"/>
              </a:spcBef>
            </a:pPr>
            <a:endParaRPr lang="en-US" sz="2200" dirty="0">
              <a:solidFill>
                <a:schemeClr val="accent3">
                  <a:lumMod val="25000"/>
                </a:schemeClr>
              </a:solidFill>
              <a:latin typeface="+mj-lt"/>
            </a:endParaRPr>
          </a:p>
          <a:p>
            <a:pPr>
              <a:lnSpc>
                <a:spcPct val="100000"/>
              </a:lnSpc>
              <a:spcBef>
                <a:spcPts val="1400"/>
              </a:spcBef>
            </a:pPr>
            <a:endParaRPr lang="en-US" sz="2200" dirty="0">
              <a:solidFill>
                <a:schemeClr val="accent3">
                  <a:lumMod val="25000"/>
                </a:schemeClr>
              </a:solidFill>
              <a:latin typeface="+mj-lt"/>
            </a:endParaRPr>
          </a:p>
          <a:p>
            <a:pPr>
              <a:lnSpc>
                <a:spcPct val="100000"/>
              </a:lnSpc>
              <a:spcBef>
                <a:spcPts val="1400"/>
              </a:spcBef>
            </a:pPr>
            <a:endParaRPr lang="en-US" sz="2200" dirty="0">
              <a:solidFill>
                <a:schemeClr val="accent3">
                  <a:lumMod val="25000"/>
                </a:schemeClr>
              </a:solidFill>
              <a:latin typeface="+mj-lt"/>
            </a:endParaRPr>
          </a:p>
          <a:p>
            <a:pPr>
              <a:lnSpc>
                <a:spcPct val="100000"/>
              </a:lnSpc>
              <a:spcBef>
                <a:spcPts val="1400"/>
              </a:spcBef>
            </a:pPr>
            <a:endParaRPr lang="en-US" sz="2200" dirty="0">
              <a:solidFill>
                <a:schemeClr val="accent3">
                  <a:lumMod val="25000"/>
                </a:schemeClr>
              </a:solidFill>
              <a:latin typeface="+mj-lt"/>
            </a:endParaRPr>
          </a:p>
          <a:p>
            <a:pPr>
              <a:lnSpc>
                <a:spcPct val="100000"/>
              </a:lnSpc>
              <a:spcBef>
                <a:spcPts val="1400"/>
              </a:spcBef>
            </a:pPr>
            <a:endParaRPr lang="en-US" sz="2200" dirty="0">
              <a:solidFill>
                <a:schemeClr val="accent3">
                  <a:lumMod val="25000"/>
                </a:schemeClr>
              </a:solidFill>
              <a:latin typeface="+mj-lt"/>
            </a:endParaRPr>
          </a:p>
          <a:p>
            <a:pPr>
              <a:lnSpc>
                <a:spcPct val="100000"/>
              </a:lnSpc>
              <a:spcBef>
                <a:spcPts val="1400"/>
              </a:spcBef>
            </a:pPr>
            <a:r>
              <a:rPr lang="en-US" sz="2200" dirty="0">
                <a:solidFill>
                  <a:schemeClr val="accent3">
                    <a:lumMod val="25000"/>
                  </a:schemeClr>
                </a:solidFill>
                <a:latin typeface="+mj-lt"/>
              </a:rPr>
              <a:t>The link to the notebook is </a:t>
            </a:r>
            <a:r>
              <a:rPr lang="en-US" sz="2200" dirty="0">
                <a:solidFill>
                  <a:srgbClr val="1C7DDB"/>
                </a:solidFill>
                <a:latin typeface="+mj-lt"/>
              </a:rPr>
              <a:t>https://github.com/neelvanani3/Neel-DS-Capstone/blob/master/jupyter-labs-eda-dataviz.ipynb</a:t>
            </a:r>
            <a:endParaRPr lang="en-US" dirty="0">
              <a:latin typeface="+mj-lt"/>
            </a:endParaRPr>
          </a:p>
        </p:txBody>
      </p:sp>
      <p:pic>
        <p:nvPicPr>
          <p:cNvPr id="2" name="Picture 1"/>
          <p:cNvPicPr>
            <a:picLocks noChangeAspect="1"/>
          </p:cNvPicPr>
          <p:nvPr/>
        </p:nvPicPr>
        <p:blipFill>
          <a:blip r:embed="rId3"/>
          <a:stretch>
            <a:fillRect/>
          </a:stretch>
        </p:blipFill>
        <p:spPr>
          <a:xfrm>
            <a:off x="889245" y="3585602"/>
            <a:ext cx="4713065" cy="2847975"/>
          </a:xfrm>
          <a:prstGeom prst="rect">
            <a:avLst/>
          </a:prstGeom>
        </p:spPr>
      </p:pic>
      <p:pic>
        <p:nvPicPr>
          <p:cNvPr id="8" name="Picture 7"/>
          <p:cNvPicPr>
            <a:picLocks noChangeAspect="1"/>
          </p:cNvPicPr>
          <p:nvPr/>
        </p:nvPicPr>
        <p:blipFill>
          <a:blip r:embed="rId4"/>
          <a:stretch>
            <a:fillRect/>
          </a:stretch>
        </p:blipFill>
        <p:spPr>
          <a:xfrm>
            <a:off x="6295875" y="1489337"/>
            <a:ext cx="4535257" cy="3084432"/>
          </a:xfrm>
          <a:prstGeom prst="rect">
            <a:avLst/>
          </a:prstGeom>
        </p:spPr>
      </p:pic>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mj-lt"/>
              </a:rPr>
              <a:t>We </a:t>
            </a:r>
            <a:r>
              <a:rPr lang="en-US" sz="2200" dirty="0" smtClean="0">
                <a:solidFill>
                  <a:schemeClr val="accent3">
                    <a:lumMod val="25000"/>
                  </a:schemeClr>
                </a:solidFill>
                <a:latin typeface="+mj-lt"/>
              </a:rPr>
              <a:t>load </a:t>
            </a:r>
            <a:r>
              <a:rPr lang="en-US" sz="2200" dirty="0">
                <a:solidFill>
                  <a:schemeClr val="accent3">
                    <a:lumMod val="25000"/>
                  </a:schemeClr>
                </a:solidFill>
                <a:latin typeface="+mj-lt"/>
              </a:rPr>
              <a:t>the SpaceX dataset into a PostgreSQL database without leaving the </a:t>
            </a:r>
            <a:r>
              <a:rPr lang="en-US" sz="2200" dirty="0" err="1">
                <a:solidFill>
                  <a:schemeClr val="accent3">
                    <a:lumMod val="25000"/>
                  </a:schemeClr>
                </a:solidFill>
                <a:latin typeface="+mj-lt"/>
              </a:rPr>
              <a:t>jupyter</a:t>
            </a:r>
            <a:r>
              <a:rPr lang="en-US" sz="2200" dirty="0">
                <a:solidFill>
                  <a:schemeClr val="accent3">
                    <a:lumMod val="25000"/>
                  </a:schemeClr>
                </a:solidFill>
                <a:latin typeface="+mj-lt"/>
              </a:rPr>
              <a:t> notebook.</a:t>
            </a:r>
          </a:p>
          <a:p>
            <a:pPr>
              <a:lnSpc>
                <a:spcPct val="100000"/>
              </a:lnSpc>
              <a:spcBef>
                <a:spcPts val="1400"/>
              </a:spcBef>
            </a:pPr>
            <a:r>
              <a:rPr lang="en-US" sz="2200" dirty="0">
                <a:solidFill>
                  <a:schemeClr val="accent3">
                    <a:lumMod val="25000"/>
                  </a:schemeClr>
                </a:solidFill>
                <a:latin typeface="+mj-lt"/>
              </a:rPr>
              <a:t>We applied EDA with SQL to get insight from the data. We wrote queries to find out for instance:</a:t>
            </a:r>
          </a:p>
          <a:p>
            <a:pPr lvl="1">
              <a:lnSpc>
                <a:spcPct val="100000"/>
              </a:lnSpc>
              <a:spcBef>
                <a:spcPts val="1400"/>
              </a:spcBef>
            </a:pPr>
            <a:r>
              <a:rPr lang="en-US" sz="1700" dirty="0" smtClean="0">
                <a:solidFill>
                  <a:schemeClr val="bg2">
                    <a:lumMod val="50000"/>
                  </a:schemeClr>
                </a:solidFill>
                <a:latin typeface="+mj-lt"/>
              </a:rPr>
              <a:t>Unique </a:t>
            </a:r>
            <a:r>
              <a:rPr lang="en-US" sz="1700" dirty="0">
                <a:solidFill>
                  <a:schemeClr val="bg2">
                    <a:lumMod val="50000"/>
                  </a:schemeClr>
                </a:solidFill>
                <a:latin typeface="+mj-lt"/>
              </a:rPr>
              <a:t>launch sites </a:t>
            </a:r>
            <a:r>
              <a:rPr lang="en-US" sz="1700" dirty="0" smtClean="0">
                <a:solidFill>
                  <a:schemeClr val="bg2">
                    <a:lumMod val="50000"/>
                  </a:schemeClr>
                </a:solidFill>
                <a:latin typeface="+mj-lt"/>
              </a:rPr>
              <a:t>names in </a:t>
            </a:r>
            <a:r>
              <a:rPr lang="en-US" sz="1700" dirty="0">
                <a:solidFill>
                  <a:schemeClr val="bg2">
                    <a:lumMod val="50000"/>
                  </a:schemeClr>
                </a:solidFill>
                <a:latin typeface="+mj-lt"/>
              </a:rPr>
              <a:t>the space mission.</a:t>
            </a:r>
          </a:p>
          <a:p>
            <a:pPr lvl="1">
              <a:lnSpc>
                <a:spcPct val="100000"/>
              </a:lnSpc>
              <a:spcBef>
                <a:spcPts val="1400"/>
              </a:spcBef>
            </a:pPr>
            <a:r>
              <a:rPr lang="en-US" sz="1700" dirty="0">
                <a:solidFill>
                  <a:schemeClr val="bg2">
                    <a:lumMod val="50000"/>
                  </a:schemeClr>
                </a:solidFill>
                <a:latin typeface="+mj-lt"/>
              </a:rPr>
              <a:t>The total payload mass carried by boosters launched by NASA (CRS)</a:t>
            </a:r>
          </a:p>
          <a:p>
            <a:pPr lvl="1">
              <a:lnSpc>
                <a:spcPct val="100000"/>
              </a:lnSpc>
              <a:spcBef>
                <a:spcPts val="1400"/>
              </a:spcBef>
            </a:pPr>
            <a:r>
              <a:rPr lang="en-US" sz="1700" dirty="0">
                <a:solidFill>
                  <a:schemeClr val="bg2">
                    <a:lumMod val="50000"/>
                  </a:schemeClr>
                </a:solidFill>
                <a:latin typeface="+mj-lt"/>
              </a:rPr>
              <a:t>The average payload mass carried by booster version F9 v1.1</a:t>
            </a:r>
          </a:p>
          <a:p>
            <a:pPr lvl="1">
              <a:lnSpc>
                <a:spcPct val="100000"/>
              </a:lnSpc>
              <a:spcBef>
                <a:spcPts val="1400"/>
              </a:spcBef>
            </a:pPr>
            <a:r>
              <a:rPr lang="en-US" sz="1700" dirty="0">
                <a:solidFill>
                  <a:schemeClr val="bg2">
                    <a:lumMod val="50000"/>
                  </a:schemeClr>
                </a:solidFill>
                <a:latin typeface="+mj-lt"/>
              </a:rPr>
              <a:t>The total number of successful and failure mission outcomes</a:t>
            </a:r>
          </a:p>
          <a:p>
            <a:pPr lvl="1">
              <a:lnSpc>
                <a:spcPct val="100000"/>
              </a:lnSpc>
              <a:spcBef>
                <a:spcPts val="1400"/>
              </a:spcBef>
            </a:pPr>
            <a:r>
              <a:rPr lang="en-US" sz="1700" dirty="0">
                <a:solidFill>
                  <a:schemeClr val="bg2">
                    <a:lumMod val="50000"/>
                  </a:schemeClr>
                </a:solidFill>
                <a:latin typeface="+mj-lt"/>
              </a:rPr>
              <a:t>The failed landing outcomes in drone ship, their booster version and launch site names.</a:t>
            </a:r>
            <a:endParaRPr lang="en-US" sz="2200" dirty="0">
              <a:solidFill>
                <a:schemeClr val="accent3">
                  <a:lumMod val="25000"/>
                </a:schemeClr>
              </a:solidFill>
              <a:latin typeface="+mj-lt"/>
            </a:endParaRPr>
          </a:p>
          <a:p>
            <a:pPr>
              <a:lnSpc>
                <a:spcPct val="100000"/>
              </a:lnSpc>
              <a:spcBef>
                <a:spcPts val="1400"/>
              </a:spcBef>
            </a:pPr>
            <a:r>
              <a:rPr lang="en-US" sz="2200" dirty="0">
                <a:solidFill>
                  <a:schemeClr val="accent3">
                    <a:lumMod val="25000"/>
                  </a:schemeClr>
                </a:solidFill>
                <a:latin typeface="+mj-lt"/>
              </a:rPr>
              <a:t>The link to the notebook is </a:t>
            </a:r>
            <a:r>
              <a:rPr lang="en-US" sz="2200" dirty="0">
                <a:solidFill>
                  <a:srgbClr val="1C7DDB"/>
                </a:solidFill>
                <a:latin typeface="+mj-lt"/>
              </a:rPr>
              <a:t>https://github.com/neelvanani3/Neel-DS-Capstone/blob/master/jupyter-labs-eda-sql-coursera.ipynb</a:t>
            </a:r>
            <a:endParaRPr lang="en-US" sz="2200" dirty="0">
              <a:solidFill>
                <a:schemeClr val="accent3">
                  <a:lumMod val="25000"/>
                </a:schemeClr>
              </a:solidFill>
              <a:latin typeface="+mj-lt"/>
            </a:endParaRPr>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pPr/>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mj-lt"/>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mj-lt"/>
              </a:rPr>
              <a:t>We assigned the feature launch outcomes (failure or success) to class 0 and </a:t>
            </a:r>
            <a:r>
              <a:rPr lang="en-US" sz="2200" dirty="0" smtClean="0">
                <a:solidFill>
                  <a:schemeClr val="accent3">
                    <a:lumMod val="25000"/>
                  </a:schemeClr>
                </a:solidFill>
                <a:latin typeface="+mj-lt"/>
              </a:rPr>
              <a:t>1 i.e</a:t>
            </a:r>
            <a:r>
              <a:rPr lang="en-US" sz="2200" dirty="0">
                <a:solidFill>
                  <a:schemeClr val="accent3">
                    <a:lumMod val="25000"/>
                  </a:schemeClr>
                </a:solidFill>
                <a:latin typeface="+mj-lt"/>
              </a:rPr>
              <a:t>., 0 for </a:t>
            </a:r>
            <a:r>
              <a:rPr lang="en-US" sz="2200" dirty="0" smtClean="0">
                <a:solidFill>
                  <a:schemeClr val="accent3">
                    <a:lumMod val="25000"/>
                  </a:schemeClr>
                </a:solidFill>
                <a:latin typeface="+mj-lt"/>
              </a:rPr>
              <a:t>failure </a:t>
            </a:r>
            <a:r>
              <a:rPr lang="en-US" sz="2200" dirty="0">
                <a:solidFill>
                  <a:schemeClr val="accent3">
                    <a:lumMod val="25000"/>
                  </a:schemeClr>
                </a:solidFill>
                <a:latin typeface="+mj-lt"/>
              </a:rPr>
              <a:t>and 1 for success.</a:t>
            </a:r>
          </a:p>
          <a:p>
            <a:pPr>
              <a:lnSpc>
                <a:spcPct val="100000"/>
              </a:lnSpc>
              <a:spcBef>
                <a:spcPts val="1400"/>
              </a:spcBef>
            </a:pPr>
            <a:r>
              <a:rPr lang="en-US" sz="2200" dirty="0">
                <a:solidFill>
                  <a:schemeClr val="accent3">
                    <a:lumMod val="25000"/>
                  </a:schemeClr>
                </a:solidFill>
                <a:latin typeface="+mj-lt"/>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mj-lt"/>
              </a:rPr>
              <a:t>We calculated the distances between a launch site to its proximities. We answered some question for instance:</a:t>
            </a:r>
          </a:p>
          <a:p>
            <a:pPr lvl="1">
              <a:lnSpc>
                <a:spcPct val="100000"/>
              </a:lnSpc>
              <a:spcBef>
                <a:spcPts val="1400"/>
              </a:spcBef>
            </a:pPr>
            <a:r>
              <a:rPr lang="en-US" sz="1800" dirty="0">
                <a:solidFill>
                  <a:schemeClr val="bg2">
                    <a:lumMod val="50000"/>
                  </a:schemeClr>
                </a:solidFill>
                <a:latin typeface="+mj-lt"/>
              </a:rPr>
              <a:t>Are launch sites near railways, highways and </a:t>
            </a:r>
            <a:r>
              <a:rPr lang="en-US" sz="1800" dirty="0" smtClean="0">
                <a:solidFill>
                  <a:schemeClr val="bg2">
                    <a:lumMod val="50000"/>
                  </a:schemeClr>
                </a:solidFill>
                <a:latin typeface="+mj-lt"/>
              </a:rPr>
              <a:t>coastlines?</a:t>
            </a:r>
            <a:endParaRPr lang="en-US" sz="1800" dirty="0">
              <a:solidFill>
                <a:schemeClr val="bg2">
                  <a:lumMod val="50000"/>
                </a:schemeClr>
              </a:solidFill>
              <a:latin typeface="+mj-lt"/>
            </a:endParaRPr>
          </a:p>
          <a:p>
            <a:pPr lvl="1">
              <a:lnSpc>
                <a:spcPct val="100000"/>
              </a:lnSpc>
              <a:spcBef>
                <a:spcPts val="1400"/>
              </a:spcBef>
            </a:pPr>
            <a:r>
              <a:rPr lang="en-US" sz="1800" dirty="0">
                <a:solidFill>
                  <a:schemeClr val="bg2">
                    <a:lumMod val="50000"/>
                  </a:schemeClr>
                </a:solidFill>
                <a:latin typeface="+mj-lt"/>
              </a:rPr>
              <a:t>Do launch sites keep certain distance away from </a:t>
            </a:r>
            <a:r>
              <a:rPr lang="en-US" sz="1800" dirty="0" smtClean="0">
                <a:solidFill>
                  <a:schemeClr val="bg2">
                    <a:lumMod val="50000"/>
                  </a:schemeClr>
                </a:solidFill>
                <a:latin typeface="+mj-lt"/>
              </a:rPr>
              <a:t>cities</a:t>
            </a:r>
            <a:r>
              <a:rPr lang="en-US" sz="1800" dirty="0">
                <a:solidFill>
                  <a:schemeClr val="bg2">
                    <a:lumMod val="50000"/>
                  </a:schemeClr>
                </a:solidFill>
                <a:latin typeface="+mj-lt"/>
              </a:rPr>
              <a:t>?</a:t>
            </a:r>
            <a:endParaRPr lang="en-US" sz="1800" dirty="0">
              <a:solidFill>
                <a:schemeClr val="bg2">
                  <a:lumMod val="50000"/>
                </a:schemeClr>
              </a:solidFill>
              <a:latin typeface="+mj-lt"/>
            </a:endParaRPr>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pPr/>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mj-lt"/>
              </a:rPr>
              <a:t>We built an interactive dashboard with Plotly dash</a:t>
            </a:r>
          </a:p>
          <a:p>
            <a:pPr>
              <a:lnSpc>
                <a:spcPct val="100000"/>
              </a:lnSpc>
              <a:spcBef>
                <a:spcPts val="1400"/>
              </a:spcBef>
            </a:pPr>
            <a:r>
              <a:rPr lang="en-US" sz="2200" dirty="0">
                <a:solidFill>
                  <a:schemeClr val="accent3">
                    <a:lumMod val="25000"/>
                  </a:schemeClr>
                </a:solidFill>
                <a:latin typeface="+mj-lt"/>
              </a:rPr>
              <a:t>We plotted pie charts showing the total launches by a certain sites</a:t>
            </a:r>
          </a:p>
          <a:p>
            <a:pPr>
              <a:lnSpc>
                <a:spcPct val="100000"/>
              </a:lnSpc>
              <a:spcBef>
                <a:spcPts val="1400"/>
              </a:spcBef>
            </a:pPr>
            <a:r>
              <a:rPr lang="en-US" sz="2200" dirty="0">
                <a:solidFill>
                  <a:schemeClr val="accent3">
                    <a:lumMod val="25000"/>
                  </a:schemeClr>
                </a:solidFill>
                <a:latin typeface="+mj-lt"/>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mj-lt"/>
              </a:rPr>
              <a:t>The link to the notebook is </a:t>
            </a:r>
            <a:r>
              <a:rPr lang="en-US" sz="2200" dirty="0">
                <a:solidFill>
                  <a:srgbClr val="1C7DDB"/>
                </a:solidFill>
                <a:latin typeface="+mj-lt"/>
              </a:rPr>
              <a:t>https://github.com/neelvanani3/Neel-DS-Capstone/blob/master/APP.py</a:t>
            </a:r>
            <a:endParaRPr lang="en-US" sz="2200" dirty="0">
              <a:solidFill>
                <a:srgbClr val="1C7DDB"/>
              </a:solidFill>
              <a:latin typeface="+mj-lt"/>
            </a:endParaRPr>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pPr/>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mj-lt"/>
              </a:rPr>
              <a:t>We loaded the data using </a:t>
            </a:r>
            <a:r>
              <a:rPr lang="en-US" sz="2200" dirty="0" err="1">
                <a:solidFill>
                  <a:schemeClr val="accent3">
                    <a:lumMod val="25000"/>
                  </a:schemeClr>
                </a:solidFill>
                <a:latin typeface="+mj-lt"/>
              </a:rPr>
              <a:t>numpy</a:t>
            </a:r>
            <a:r>
              <a:rPr lang="en-US" sz="2200" dirty="0">
                <a:solidFill>
                  <a:schemeClr val="accent3">
                    <a:lumMod val="25000"/>
                  </a:schemeClr>
                </a:solidFill>
                <a:latin typeface="+mj-lt"/>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mj-lt"/>
              </a:rPr>
              <a:t>We built different machine learning models and tune different hyperparameters using </a:t>
            </a:r>
            <a:r>
              <a:rPr lang="en-US" sz="2200" dirty="0" err="1">
                <a:solidFill>
                  <a:schemeClr val="accent3">
                    <a:lumMod val="25000"/>
                  </a:schemeClr>
                </a:solidFill>
                <a:latin typeface="+mj-lt"/>
              </a:rPr>
              <a:t>GridSearchCV</a:t>
            </a:r>
            <a:r>
              <a:rPr lang="en-US" sz="2200" dirty="0">
                <a:solidFill>
                  <a:schemeClr val="accent3">
                    <a:lumMod val="25000"/>
                  </a:schemeClr>
                </a:solidFill>
                <a:latin typeface="+mj-lt"/>
              </a:rPr>
              <a:t>.</a:t>
            </a:r>
          </a:p>
          <a:p>
            <a:pPr>
              <a:lnSpc>
                <a:spcPct val="100000"/>
              </a:lnSpc>
              <a:spcBef>
                <a:spcPts val="1400"/>
              </a:spcBef>
            </a:pPr>
            <a:r>
              <a:rPr lang="en-US" sz="2200" dirty="0">
                <a:solidFill>
                  <a:schemeClr val="accent3">
                    <a:lumMod val="25000"/>
                  </a:schemeClr>
                </a:solidFill>
                <a:latin typeface="+mj-lt"/>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mj-lt"/>
              </a:rPr>
              <a:t>We found the best performing classification model.</a:t>
            </a:r>
          </a:p>
          <a:p>
            <a:pPr>
              <a:lnSpc>
                <a:spcPct val="100000"/>
              </a:lnSpc>
              <a:spcBef>
                <a:spcPts val="1400"/>
              </a:spcBef>
            </a:pPr>
            <a:r>
              <a:rPr lang="en-US" sz="2200" dirty="0">
                <a:solidFill>
                  <a:schemeClr val="accent3">
                    <a:lumMod val="25000"/>
                  </a:schemeClr>
                </a:solidFill>
                <a:latin typeface="+mj-lt"/>
              </a:rPr>
              <a:t>The link to the notebook is </a:t>
            </a:r>
            <a:r>
              <a:rPr lang="en-US" sz="2200" dirty="0">
                <a:solidFill>
                  <a:srgbClr val="1C7DDB"/>
                </a:solidFill>
                <a:latin typeface="+mj-lt"/>
              </a:rPr>
              <a:t>https://github.com/neelvanani3/Neel-DS-Capstone/blob/master/SpaceX_Machine_Learning_Prediction_Part_5_(2).ipynb</a:t>
            </a:r>
            <a:endParaRPr lang="en-US" sz="2200" dirty="0">
              <a:solidFill>
                <a:srgbClr val="1C7DDB"/>
              </a:solidFill>
              <a:latin typeface="+mj-lt"/>
            </a:endParaRPr>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j-lt"/>
              </a:rPr>
              <a:t>Exploratory data analysis </a:t>
            </a:r>
            <a:r>
              <a:rPr lang="en-US" sz="2200" dirty="0" smtClean="0">
                <a:solidFill>
                  <a:schemeClr val="accent3">
                    <a:lumMod val="25000"/>
                  </a:schemeClr>
                </a:solidFill>
                <a:latin typeface="+mj-lt"/>
              </a:rPr>
              <a:t>results.</a:t>
            </a:r>
            <a:endParaRPr lang="en-US" sz="2200" dirty="0">
              <a:solidFill>
                <a:schemeClr val="accent3">
                  <a:lumMod val="25000"/>
                </a:schemeClr>
              </a:solidFill>
              <a:latin typeface="+mj-lt"/>
            </a:endParaRPr>
          </a:p>
          <a:p>
            <a:pPr>
              <a:lnSpc>
                <a:spcPct val="100000"/>
              </a:lnSpc>
              <a:spcBef>
                <a:spcPts val="1400"/>
              </a:spcBef>
            </a:pPr>
            <a:r>
              <a:rPr lang="en-US" sz="2200" dirty="0">
                <a:solidFill>
                  <a:schemeClr val="accent3">
                    <a:lumMod val="25000"/>
                  </a:schemeClr>
                </a:solidFill>
                <a:latin typeface="+mj-lt"/>
              </a:rPr>
              <a:t>Interactive analytics demo in </a:t>
            </a:r>
            <a:r>
              <a:rPr lang="en-US" sz="2200" dirty="0" smtClean="0">
                <a:solidFill>
                  <a:schemeClr val="accent3">
                    <a:lumMod val="25000"/>
                  </a:schemeClr>
                </a:solidFill>
                <a:latin typeface="+mj-lt"/>
              </a:rPr>
              <a:t>screenshots.</a:t>
            </a:r>
            <a:endParaRPr lang="en-US" sz="2200" dirty="0">
              <a:solidFill>
                <a:schemeClr val="accent3">
                  <a:lumMod val="25000"/>
                </a:schemeClr>
              </a:solidFill>
              <a:latin typeface="+mj-lt"/>
            </a:endParaRPr>
          </a:p>
          <a:p>
            <a:pPr>
              <a:lnSpc>
                <a:spcPct val="100000"/>
              </a:lnSpc>
              <a:spcBef>
                <a:spcPts val="1400"/>
              </a:spcBef>
            </a:pPr>
            <a:r>
              <a:rPr lang="en-US" sz="2200" dirty="0">
                <a:solidFill>
                  <a:schemeClr val="accent3">
                    <a:lumMod val="25000"/>
                  </a:schemeClr>
                </a:solidFill>
                <a:latin typeface="+mj-lt"/>
              </a:rPr>
              <a:t>Predictive analysis </a:t>
            </a:r>
            <a:r>
              <a:rPr lang="en-US" sz="2200" dirty="0" smtClean="0">
                <a:solidFill>
                  <a:schemeClr val="accent3">
                    <a:lumMod val="25000"/>
                  </a:schemeClr>
                </a:solidFill>
                <a:latin typeface="+mj-lt"/>
              </a:rPr>
              <a:t>results.</a:t>
            </a:r>
            <a:endParaRPr lang="en-US" sz="2200" dirty="0">
              <a:solidFill>
                <a:schemeClr val="accent3">
                  <a:lumMod val="25000"/>
                </a:schemeClr>
              </a:solidFill>
              <a:latin typeface="+mj-lt"/>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16</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18</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mj-lt"/>
              </a:rPr>
              <a:t>From the plot, we found that the larger the flight amount at a launch site, the greater the success rate at a launch site</a:t>
            </a:r>
            <a:r>
              <a:rPr lang="en-US" sz="2200" dirty="0" smtClean="0">
                <a:solidFill>
                  <a:schemeClr val="accent3">
                    <a:lumMod val="25000"/>
                  </a:schemeClr>
                </a:solidFill>
                <a:latin typeface="+mj-lt"/>
              </a:rPr>
              <a:t>.</a:t>
            </a:r>
            <a:endParaRPr lang="en-US" sz="2200" dirty="0">
              <a:solidFill>
                <a:schemeClr val="accent3">
                  <a:lumMod val="25000"/>
                </a:schemeClr>
              </a:solidFill>
              <a:latin typeface="+mj-lt"/>
            </a:endParaRP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928687" y="3050493"/>
            <a:ext cx="10334625" cy="256469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3" name="Picture 2"/>
          <p:cNvPicPr>
            <a:picLocks noChangeAspect="1"/>
          </p:cNvPicPr>
          <p:nvPr/>
        </p:nvPicPr>
        <p:blipFill>
          <a:blip r:embed="rId2"/>
          <a:stretch>
            <a:fillRect/>
          </a:stretch>
        </p:blipFill>
        <p:spPr>
          <a:xfrm>
            <a:off x="635001" y="2517428"/>
            <a:ext cx="10861408" cy="314927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j-lt"/>
              </a:rPr>
              <a:t>Executive Summary</a:t>
            </a:r>
          </a:p>
          <a:p>
            <a:pPr>
              <a:lnSpc>
                <a:spcPct val="100000"/>
              </a:lnSpc>
              <a:spcBef>
                <a:spcPts val="1400"/>
              </a:spcBef>
            </a:pPr>
            <a:r>
              <a:rPr lang="en-US" sz="2200" dirty="0">
                <a:solidFill>
                  <a:schemeClr val="accent3">
                    <a:lumMod val="25000"/>
                  </a:schemeClr>
                </a:solidFill>
                <a:latin typeface="+mj-lt"/>
              </a:rPr>
              <a:t>Introduction</a:t>
            </a:r>
          </a:p>
          <a:p>
            <a:pPr>
              <a:lnSpc>
                <a:spcPct val="100000"/>
              </a:lnSpc>
              <a:spcBef>
                <a:spcPts val="1400"/>
              </a:spcBef>
            </a:pPr>
            <a:r>
              <a:rPr lang="en-US" sz="2200" dirty="0">
                <a:solidFill>
                  <a:schemeClr val="accent3">
                    <a:lumMod val="25000"/>
                  </a:schemeClr>
                </a:solidFill>
                <a:latin typeface="+mj-lt"/>
              </a:rPr>
              <a:t>Methodology</a:t>
            </a:r>
          </a:p>
          <a:p>
            <a:pPr>
              <a:lnSpc>
                <a:spcPct val="100000"/>
              </a:lnSpc>
              <a:spcBef>
                <a:spcPts val="1400"/>
              </a:spcBef>
            </a:pPr>
            <a:r>
              <a:rPr lang="en-US" sz="2200" dirty="0">
                <a:solidFill>
                  <a:schemeClr val="accent3">
                    <a:lumMod val="25000"/>
                  </a:schemeClr>
                </a:solidFill>
                <a:latin typeface="+mj-lt"/>
              </a:rPr>
              <a:t>Results</a:t>
            </a:r>
          </a:p>
          <a:p>
            <a:pPr>
              <a:lnSpc>
                <a:spcPct val="100000"/>
              </a:lnSpc>
              <a:spcBef>
                <a:spcPts val="1400"/>
              </a:spcBef>
            </a:pPr>
            <a:r>
              <a:rPr lang="en-US" sz="2200" dirty="0">
                <a:solidFill>
                  <a:schemeClr val="accent3">
                    <a:lumMod val="25000"/>
                  </a:schemeClr>
                </a:solidFill>
                <a:latin typeface="+mj-lt"/>
              </a:rPr>
              <a:t>Conclusion</a:t>
            </a:r>
          </a:p>
          <a:p>
            <a:pPr>
              <a:lnSpc>
                <a:spcPct val="100000"/>
              </a:lnSpc>
              <a:spcBef>
                <a:spcPts val="1400"/>
              </a:spcBef>
            </a:pPr>
            <a:r>
              <a:rPr lang="en-US" sz="2200" dirty="0">
                <a:solidFill>
                  <a:schemeClr val="accent3">
                    <a:lumMod val="25000"/>
                  </a:schemeClr>
                </a:solidFill>
                <a:latin typeface="+mj-lt"/>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mj-lt"/>
              </a:rPr>
              <a:t>From the plot, we can see that ES-L1, GEO, HEO, SSO, VLEO had the most success rate</a:t>
            </a:r>
            <a:r>
              <a:rPr lang="en-US" sz="2200" dirty="0" smtClean="0">
                <a:latin typeface="+mj-lt"/>
              </a:rPr>
              <a:t>.</a:t>
            </a:r>
            <a:endParaRPr lang="en-US" sz="2200" dirty="0">
              <a:latin typeface="+mj-lt"/>
            </a:endParaRPr>
          </a:p>
        </p:txBody>
      </p:sp>
      <p:grpSp>
        <p:nvGrpSpPr>
          <p:cNvPr id="12" name="Group 11">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pic>
        <p:nvPicPr>
          <p:cNvPr id="6" name="Picture 5"/>
          <p:cNvPicPr>
            <a:picLocks noChangeAspect="1"/>
          </p:cNvPicPr>
          <p:nvPr/>
        </p:nvPicPr>
        <p:blipFill>
          <a:blip r:embed="rId2"/>
          <a:stretch>
            <a:fillRect/>
          </a:stretch>
        </p:blipFill>
        <p:spPr>
          <a:xfrm>
            <a:off x="5295322" y="1782981"/>
            <a:ext cx="6253211" cy="446012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mj-lt"/>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mj-lt"/>
            </a:endParaRPr>
          </a:p>
          <a:p>
            <a:pPr marL="0" indent="0">
              <a:lnSpc>
                <a:spcPct val="100000"/>
              </a:lnSpc>
              <a:spcBef>
                <a:spcPts val="1400"/>
              </a:spcBef>
              <a:buNone/>
            </a:pPr>
            <a:endParaRPr lang="en-US" sz="2200" dirty="0">
              <a:solidFill>
                <a:schemeClr val="accent3">
                  <a:lumMod val="25000"/>
                </a:schemeClr>
              </a:solidFill>
              <a:latin typeface="+mj-lt"/>
            </a:endParaRP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827161" y="3248897"/>
            <a:ext cx="10401300" cy="248220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mj-lt"/>
              </a:rPr>
              <a:t>We can observe that with heavy payloads, the successful landing are more for PO, LEO and ISS orbits</a:t>
            </a:r>
            <a:r>
              <a:rPr lang="en-US" sz="2200" dirty="0" smtClean="0">
                <a:solidFill>
                  <a:schemeClr val="accent3">
                    <a:lumMod val="25000"/>
                  </a:schemeClr>
                </a:solidFill>
                <a:latin typeface="+mj-lt"/>
              </a:rPr>
              <a:t>.</a:t>
            </a:r>
            <a:endParaRPr lang="en-US" sz="2200" dirty="0">
              <a:solidFill>
                <a:schemeClr val="accent3">
                  <a:lumMod val="25000"/>
                </a:schemeClr>
              </a:solidFill>
              <a:latin typeface="+mj-lt"/>
            </a:endParaRP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770012" y="2924969"/>
            <a:ext cx="10687960" cy="257431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mj-lt"/>
              </a:rPr>
              <a:t>From the plot, we can observe that success rate since 2013 kept on increasing till 2020</a:t>
            </a:r>
            <a:r>
              <a:rPr lang="en-US" sz="2200" dirty="0" smtClean="0">
                <a:latin typeface="+mj-lt"/>
              </a:rPr>
              <a:t>.</a:t>
            </a:r>
            <a:endParaRPr lang="en-US" sz="2200" dirty="0">
              <a:latin typeface="+mj-lt"/>
            </a:endParaRPr>
          </a:p>
        </p:txBody>
      </p:sp>
      <p:grpSp>
        <p:nvGrpSpPr>
          <p:cNvPr id="12" name="Group 11">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2" name="Picture 1"/>
          <p:cNvPicPr>
            <a:picLocks noChangeAspect="1"/>
          </p:cNvPicPr>
          <p:nvPr/>
        </p:nvPicPr>
        <p:blipFill>
          <a:blip r:embed="rId2"/>
          <a:stretch>
            <a:fillRect/>
          </a:stretch>
        </p:blipFill>
        <p:spPr>
          <a:xfrm>
            <a:off x="6044859" y="1670241"/>
            <a:ext cx="5176327" cy="3481308"/>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mj-lt"/>
              </a:rPr>
              <a:t>We used the key word </a:t>
            </a:r>
            <a:r>
              <a:rPr lang="en-US" sz="2200" b="1" dirty="0">
                <a:latin typeface="+mj-lt"/>
              </a:rPr>
              <a:t>DISTINCT</a:t>
            </a:r>
            <a:r>
              <a:rPr lang="en-US" sz="2200" dirty="0">
                <a:latin typeface="+mj-lt"/>
              </a:rPr>
              <a:t> to show only unique launch sites from the SpaceX data.</a:t>
            </a:r>
          </a:p>
          <a:p>
            <a:pPr>
              <a:spcBef>
                <a:spcPts val="1400"/>
              </a:spcBef>
            </a:pPr>
            <a:endParaRPr lang="en-US" sz="2000" dirty="0">
              <a:latin typeface="+mj-lt"/>
            </a:endParaRPr>
          </a:p>
        </p:txBody>
      </p:sp>
      <p:grpSp>
        <p:nvGrpSpPr>
          <p:cNvPr id="25" name="Group 24">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2" name="Picture 1"/>
          <p:cNvPicPr>
            <a:picLocks noChangeAspect="1"/>
          </p:cNvPicPr>
          <p:nvPr/>
        </p:nvPicPr>
        <p:blipFill>
          <a:blip r:embed="rId2"/>
          <a:stretch>
            <a:fillRect/>
          </a:stretch>
        </p:blipFill>
        <p:spPr>
          <a:xfrm>
            <a:off x="5654675" y="1779204"/>
            <a:ext cx="5534503" cy="3172215"/>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mj-lt"/>
            </a:endParaRPr>
          </a:p>
          <a:p>
            <a:pPr>
              <a:lnSpc>
                <a:spcPct val="100000"/>
              </a:lnSpc>
              <a:spcBef>
                <a:spcPts val="1400"/>
              </a:spcBef>
            </a:pPr>
            <a:endParaRPr lang="en-US" sz="2200" dirty="0">
              <a:solidFill>
                <a:schemeClr val="accent3">
                  <a:lumMod val="25000"/>
                </a:schemeClr>
              </a:solidFill>
              <a:latin typeface="+mj-lt"/>
            </a:endParaRPr>
          </a:p>
          <a:p>
            <a:pPr>
              <a:lnSpc>
                <a:spcPct val="100000"/>
              </a:lnSpc>
              <a:spcBef>
                <a:spcPts val="1400"/>
              </a:spcBef>
            </a:pPr>
            <a:endParaRPr lang="en-US" sz="2200" dirty="0">
              <a:solidFill>
                <a:schemeClr val="accent3">
                  <a:lumMod val="25000"/>
                </a:schemeClr>
              </a:solidFill>
              <a:latin typeface="+mj-lt"/>
            </a:endParaRPr>
          </a:p>
          <a:p>
            <a:pPr>
              <a:lnSpc>
                <a:spcPct val="100000"/>
              </a:lnSpc>
              <a:spcBef>
                <a:spcPts val="1400"/>
              </a:spcBef>
            </a:pPr>
            <a:endParaRPr lang="en-US" sz="2200" dirty="0">
              <a:solidFill>
                <a:schemeClr val="accent3">
                  <a:lumMod val="25000"/>
                </a:schemeClr>
              </a:solidFill>
              <a:latin typeface="+mj-lt"/>
            </a:endParaRPr>
          </a:p>
          <a:p>
            <a:pPr>
              <a:lnSpc>
                <a:spcPct val="100000"/>
              </a:lnSpc>
              <a:spcBef>
                <a:spcPts val="1400"/>
              </a:spcBef>
            </a:pPr>
            <a:endParaRPr lang="en-US" sz="2200" dirty="0">
              <a:solidFill>
                <a:schemeClr val="accent3">
                  <a:lumMod val="25000"/>
                </a:schemeClr>
              </a:solidFill>
              <a:latin typeface="+mj-lt"/>
            </a:endParaRPr>
          </a:p>
          <a:p>
            <a:pPr>
              <a:lnSpc>
                <a:spcPct val="100000"/>
              </a:lnSpc>
              <a:spcBef>
                <a:spcPts val="1400"/>
              </a:spcBef>
            </a:pPr>
            <a:endParaRPr lang="en-US" sz="2200" dirty="0" smtClean="0">
              <a:solidFill>
                <a:schemeClr val="accent3">
                  <a:lumMod val="25000"/>
                </a:schemeClr>
              </a:solidFill>
              <a:latin typeface="+mj-lt"/>
            </a:endParaRPr>
          </a:p>
          <a:p>
            <a:pPr>
              <a:lnSpc>
                <a:spcPct val="100000"/>
              </a:lnSpc>
              <a:spcBef>
                <a:spcPts val="1400"/>
              </a:spcBef>
            </a:pPr>
            <a:endParaRPr lang="en-US" sz="2200" dirty="0" smtClean="0">
              <a:solidFill>
                <a:schemeClr val="accent3">
                  <a:lumMod val="25000"/>
                </a:schemeClr>
              </a:solidFill>
              <a:latin typeface="+mj-lt"/>
            </a:endParaRPr>
          </a:p>
          <a:p>
            <a:pPr>
              <a:lnSpc>
                <a:spcPct val="100000"/>
              </a:lnSpc>
              <a:spcBef>
                <a:spcPts val="1400"/>
              </a:spcBef>
            </a:pPr>
            <a:r>
              <a:rPr lang="en-US" sz="2200" dirty="0">
                <a:solidFill>
                  <a:schemeClr val="accent3">
                    <a:lumMod val="25000"/>
                  </a:schemeClr>
                </a:solidFill>
                <a:latin typeface="+mj-lt"/>
              </a:rPr>
              <a:t>We used the query above to display 5 records where launch sites begin with `CCA`</a:t>
            </a: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rPr>
              <a:t>Launch Site Names Begin with 'CCA'</a:t>
            </a:r>
          </a:p>
        </p:txBody>
      </p:sp>
      <p:pic>
        <p:nvPicPr>
          <p:cNvPr id="2" name="Picture 1"/>
          <p:cNvPicPr>
            <a:picLocks noChangeAspect="1"/>
          </p:cNvPicPr>
          <p:nvPr/>
        </p:nvPicPr>
        <p:blipFill>
          <a:blip r:embed="rId3"/>
          <a:stretch>
            <a:fillRect/>
          </a:stretch>
        </p:blipFill>
        <p:spPr>
          <a:xfrm>
            <a:off x="380397" y="1087699"/>
            <a:ext cx="11077575" cy="387667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mj-lt"/>
              </a:rPr>
              <a:t>We calculated the total payload carried by boosters from NASA as </a:t>
            </a:r>
            <a:r>
              <a:rPr lang="en-IN" sz="2400" dirty="0" smtClean="0"/>
              <a:t>45596 </a:t>
            </a:r>
            <a:r>
              <a:rPr lang="en-US" sz="2200" dirty="0" smtClean="0">
                <a:solidFill>
                  <a:schemeClr val="accent3">
                    <a:lumMod val="25000"/>
                  </a:schemeClr>
                </a:solidFill>
                <a:latin typeface="+mj-lt"/>
              </a:rPr>
              <a:t>using </a:t>
            </a:r>
            <a:r>
              <a:rPr lang="en-US" sz="2200" dirty="0">
                <a:solidFill>
                  <a:schemeClr val="accent3">
                    <a:lumMod val="25000"/>
                  </a:schemeClr>
                </a:solidFill>
                <a:latin typeface="+mj-lt"/>
              </a:rPr>
              <a:t>the query below</a:t>
            </a: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p:cNvPicPr>
            <a:picLocks noChangeAspect="1"/>
          </p:cNvPicPr>
          <p:nvPr/>
        </p:nvPicPr>
        <p:blipFill>
          <a:blip r:embed="rId3"/>
          <a:stretch>
            <a:fillRect/>
          </a:stretch>
        </p:blipFill>
        <p:spPr>
          <a:xfrm>
            <a:off x="1043685" y="2848412"/>
            <a:ext cx="9198237" cy="33873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mj-lt"/>
              </a:rPr>
              <a:t>We calculated the average payload mass carried by booster version F9 v1.1 as </a:t>
            </a:r>
            <a:r>
              <a:rPr lang="en-US" sz="2000" dirty="0" smtClean="0">
                <a:latin typeface="+mj-lt"/>
              </a:rPr>
              <a:t>2928.4</a:t>
            </a:r>
            <a:endParaRPr lang="en-US" sz="2000" dirty="0">
              <a:latin typeface="+mj-lt"/>
            </a:endParaRPr>
          </a:p>
        </p:txBody>
      </p:sp>
      <p:sp>
        <p:nvSpPr>
          <p:cNvPr id="11" name="Rectangle 10">
            <a:extLst>
              <a:ext uri="{FF2B5EF4-FFF2-40B4-BE49-F238E27FC236}">
                <a16:creationId xmlns="" xmlns:a16="http://schemas.microsoft.com/office/drawing/2014/main" id="{5E39A796-BE83-48B1-B33F-35C4A32AAB5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 xmlns:a16="http://schemas.microsoft.com/office/drawing/2014/main" id="{72F84B47-E267-4194-8194-831DB7B5547F}"/>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pic>
        <p:nvPicPr>
          <p:cNvPr id="2" name="Picture 1"/>
          <p:cNvPicPr>
            <a:picLocks noChangeAspect="1"/>
          </p:cNvPicPr>
          <p:nvPr/>
        </p:nvPicPr>
        <p:blipFill>
          <a:blip r:embed="rId2"/>
          <a:stretch>
            <a:fillRect/>
          </a:stretch>
        </p:blipFill>
        <p:spPr>
          <a:xfrm>
            <a:off x="5123688" y="2251587"/>
            <a:ext cx="6402904" cy="233329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mj-lt"/>
              </a:rPr>
              <a:t>We observed that the dates of the first successful landing outcome on ground pad was 22</a:t>
            </a:r>
            <a:r>
              <a:rPr lang="en-US" sz="1800" baseline="30000" dirty="0">
                <a:latin typeface="+mj-lt"/>
              </a:rPr>
              <a:t>nd</a:t>
            </a:r>
            <a:r>
              <a:rPr lang="en-US" sz="1800" dirty="0">
                <a:latin typeface="+mj-lt"/>
              </a:rPr>
              <a:t> December 2015</a:t>
            </a:r>
          </a:p>
        </p:txBody>
      </p:sp>
      <p:grpSp>
        <p:nvGrpSpPr>
          <p:cNvPr id="13" name="Group 12">
            <a:extLst>
              <a:ext uri="{FF2B5EF4-FFF2-40B4-BE49-F238E27FC236}">
                <a16:creationId xmlns="" xmlns:a16="http://schemas.microsoft.com/office/drawing/2014/main" id="{828A5161-06F1-46CF-8AD7-844680A59E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 xmlns:a16="http://schemas.microsoft.com/office/drawing/2014/main" id="{D3F51FEB-38FB-4F6C-9F7B-2F2AFAB65463}"/>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1E547BA6-BAE0-43BB-A7CA-60F69CE252F0}"/>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 xmlns:a16="http://schemas.microsoft.com/office/drawing/2014/main" id="{5995D10D-E9C9-47DB-AE7E-801FEF38F5C9}"/>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 xmlns:a16="http://schemas.microsoft.com/office/drawing/2014/main" id="{CC1A72C6-3DE4-4EC3-9AD5-9E0D40D8CE8A}"/>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 xmlns:a16="http://schemas.microsoft.com/office/drawing/2014/main" id="{0B0DA1F1-C391-4EDF-9FE0-23E86E137765}"/>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2" name="Picture 1"/>
          <p:cNvPicPr>
            <a:picLocks noChangeAspect="1"/>
          </p:cNvPicPr>
          <p:nvPr/>
        </p:nvPicPr>
        <p:blipFill>
          <a:blip r:embed="rId2"/>
          <a:stretch>
            <a:fillRect/>
          </a:stretch>
        </p:blipFill>
        <p:spPr>
          <a:xfrm>
            <a:off x="2158760" y="2903348"/>
            <a:ext cx="7513273" cy="263643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972709" y="1868670"/>
            <a:ext cx="10205230" cy="1562876"/>
          </a:xfrm>
          <a:prstGeom prst="rect">
            <a:avLst/>
          </a:prstGeom>
        </p:spPr>
        <p:txBody>
          <a:bodyPr vert="horz" lIns="91440" tIns="45720" rIns="91440" bIns="45720" rtlCol="0">
            <a:normAutofit/>
          </a:bodyPr>
          <a:lstStyle/>
          <a:p>
            <a:pPr>
              <a:spcBef>
                <a:spcPts val="1400"/>
              </a:spcBef>
            </a:pPr>
            <a:r>
              <a:rPr lang="en-US" sz="2000" dirty="0">
                <a:latin typeface="+mj-lt"/>
              </a:rPr>
              <a:t>We used the </a:t>
            </a:r>
            <a:r>
              <a:rPr lang="en-US" sz="2000" b="1" dirty="0">
                <a:latin typeface="+mj-lt"/>
              </a:rPr>
              <a:t>WHERE</a:t>
            </a:r>
            <a:r>
              <a:rPr lang="en-US" sz="2000" dirty="0">
                <a:latin typeface="+mj-lt"/>
              </a:rPr>
              <a:t> clause to filter for boosters which have successfully landed on drone ship and applied the </a:t>
            </a:r>
            <a:r>
              <a:rPr lang="en-US" sz="2000" b="1" dirty="0">
                <a:latin typeface="+mj-lt"/>
              </a:rPr>
              <a:t>AND</a:t>
            </a:r>
            <a:r>
              <a:rPr lang="en-US" sz="2000" dirty="0">
                <a:latin typeface="+mj-lt"/>
              </a:rPr>
              <a:t> condition to determine successful landing with payload mass greater than 4000 but less than 6000</a:t>
            </a:r>
          </a:p>
          <a:p>
            <a:pPr>
              <a:spcBef>
                <a:spcPts val="1400"/>
              </a:spcBef>
            </a:pPr>
            <a:endParaRPr lang="en-US" sz="2000" dirty="0">
              <a:latin typeface="+mj-lt"/>
            </a:endParaRPr>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2"/>
          <a:stretch>
            <a:fillRect/>
          </a:stretch>
        </p:blipFill>
        <p:spPr>
          <a:xfrm>
            <a:off x="972708" y="2882179"/>
            <a:ext cx="9848850" cy="30289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mj-lt"/>
              </a:rPr>
              <a:t>Summary of methodologies</a:t>
            </a:r>
          </a:p>
          <a:p>
            <a:pPr lvl="1">
              <a:lnSpc>
                <a:spcPct val="100000"/>
              </a:lnSpc>
              <a:spcBef>
                <a:spcPts val="1400"/>
              </a:spcBef>
              <a:buFontTx/>
              <a:buChar char="-"/>
            </a:pPr>
            <a:r>
              <a:rPr lang="en-US" sz="1800" dirty="0">
                <a:solidFill>
                  <a:schemeClr val="accent3">
                    <a:lumMod val="25000"/>
                  </a:schemeClr>
                </a:solidFill>
                <a:latin typeface="+mj-lt"/>
              </a:rPr>
              <a:t>Data Collection through API</a:t>
            </a:r>
          </a:p>
          <a:p>
            <a:pPr lvl="1">
              <a:lnSpc>
                <a:spcPct val="100000"/>
              </a:lnSpc>
              <a:spcBef>
                <a:spcPts val="1400"/>
              </a:spcBef>
              <a:buFontTx/>
              <a:buChar char="-"/>
            </a:pPr>
            <a:r>
              <a:rPr lang="en-US" sz="1800" dirty="0">
                <a:solidFill>
                  <a:schemeClr val="accent3">
                    <a:lumMod val="25000"/>
                  </a:schemeClr>
                </a:solidFill>
                <a:latin typeface="+mj-lt"/>
              </a:rPr>
              <a:t>Data Collection with Web Scraping</a:t>
            </a:r>
          </a:p>
          <a:p>
            <a:pPr lvl="1">
              <a:lnSpc>
                <a:spcPct val="100000"/>
              </a:lnSpc>
              <a:spcBef>
                <a:spcPts val="1400"/>
              </a:spcBef>
              <a:buFontTx/>
              <a:buChar char="-"/>
            </a:pPr>
            <a:r>
              <a:rPr lang="en-US" sz="1800" dirty="0">
                <a:solidFill>
                  <a:schemeClr val="accent3">
                    <a:lumMod val="25000"/>
                  </a:schemeClr>
                </a:solidFill>
                <a:latin typeface="+mj-lt"/>
              </a:rPr>
              <a:t>Data Wrangling</a:t>
            </a:r>
          </a:p>
          <a:p>
            <a:pPr lvl="1">
              <a:lnSpc>
                <a:spcPct val="100000"/>
              </a:lnSpc>
              <a:spcBef>
                <a:spcPts val="1400"/>
              </a:spcBef>
              <a:buFontTx/>
              <a:buChar char="-"/>
            </a:pPr>
            <a:r>
              <a:rPr lang="en-US" sz="1800" dirty="0">
                <a:solidFill>
                  <a:schemeClr val="accent3">
                    <a:lumMod val="25000"/>
                  </a:schemeClr>
                </a:solidFill>
                <a:latin typeface="+mj-lt"/>
              </a:rPr>
              <a:t>Exploratory Data Analysis with SQL</a:t>
            </a:r>
          </a:p>
          <a:p>
            <a:pPr lvl="1">
              <a:lnSpc>
                <a:spcPct val="100000"/>
              </a:lnSpc>
              <a:spcBef>
                <a:spcPts val="1400"/>
              </a:spcBef>
              <a:buFontTx/>
              <a:buChar char="-"/>
            </a:pPr>
            <a:r>
              <a:rPr lang="en-US" sz="1800" dirty="0">
                <a:solidFill>
                  <a:schemeClr val="accent3">
                    <a:lumMod val="25000"/>
                  </a:schemeClr>
                </a:solidFill>
                <a:latin typeface="+mj-lt"/>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mj-lt"/>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mj-lt"/>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mj-lt"/>
              </a:rPr>
              <a:t>Summary of all results</a:t>
            </a:r>
            <a:endParaRPr lang="en-US" sz="1800" dirty="0">
              <a:solidFill>
                <a:schemeClr val="accent3">
                  <a:lumMod val="25000"/>
                </a:schemeClr>
              </a:solidFill>
              <a:latin typeface="+mj-lt"/>
            </a:endParaRPr>
          </a:p>
          <a:p>
            <a:pPr lvl="1">
              <a:lnSpc>
                <a:spcPct val="100000"/>
              </a:lnSpc>
              <a:spcBef>
                <a:spcPts val="1400"/>
              </a:spcBef>
              <a:buFontTx/>
              <a:buChar char="-"/>
            </a:pPr>
            <a:r>
              <a:rPr lang="en-US" sz="1800" dirty="0">
                <a:solidFill>
                  <a:schemeClr val="accent3">
                    <a:lumMod val="25000"/>
                  </a:schemeClr>
                </a:solidFill>
                <a:latin typeface="+mj-lt"/>
              </a:rPr>
              <a:t>Exploratory Data Analysis result</a:t>
            </a:r>
          </a:p>
          <a:p>
            <a:pPr lvl="1">
              <a:lnSpc>
                <a:spcPct val="100000"/>
              </a:lnSpc>
              <a:spcBef>
                <a:spcPts val="1400"/>
              </a:spcBef>
              <a:buFontTx/>
              <a:buChar char="-"/>
            </a:pPr>
            <a:r>
              <a:rPr lang="en-US" sz="1800" dirty="0">
                <a:solidFill>
                  <a:schemeClr val="accent3">
                    <a:lumMod val="25000"/>
                  </a:schemeClr>
                </a:solidFill>
                <a:latin typeface="+mj-lt"/>
              </a:rPr>
              <a:t>Interactive analytics in screenshots</a:t>
            </a:r>
          </a:p>
          <a:p>
            <a:pPr lvl="1">
              <a:lnSpc>
                <a:spcPct val="100000"/>
              </a:lnSpc>
              <a:spcBef>
                <a:spcPts val="1400"/>
              </a:spcBef>
              <a:buFontTx/>
              <a:buChar char="-"/>
            </a:pPr>
            <a:r>
              <a:rPr lang="en-US" sz="1800" dirty="0">
                <a:solidFill>
                  <a:schemeClr val="accent3">
                    <a:lumMod val="25000"/>
                  </a:schemeClr>
                </a:solidFill>
                <a:latin typeface="+mj-lt"/>
              </a:rPr>
              <a:t>Predictive Analytics result</a:t>
            </a:r>
          </a:p>
          <a:p>
            <a:pPr>
              <a:lnSpc>
                <a:spcPct val="100000"/>
              </a:lnSpc>
              <a:spcBef>
                <a:spcPts val="1400"/>
              </a:spcBef>
            </a:pPr>
            <a:endParaRPr lang="en-US" sz="2200" dirty="0">
              <a:solidFill>
                <a:schemeClr val="accent3">
                  <a:lumMod val="25000"/>
                </a:schemeClr>
              </a:solidFill>
              <a:latin typeface="+mj-lt"/>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643467" y="1670241"/>
            <a:ext cx="10534473" cy="651131"/>
          </a:xfrm>
          <a:prstGeom prst="rect">
            <a:avLst/>
          </a:prstGeom>
        </p:spPr>
        <p:txBody>
          <a:bodyPr vert="horz" lIns="91440" tIns="45720" rIns="91440" bIns="45720" rtlCol="0">
            <a:normAutofit/>
          </a:bodyPr>
          <a:lstStyle/>
          <a:p>
            <a:pPr>
              <a:spcBef>
                <a:spcPts val="1400"/>
              </a:spcBef>
            </a:pPr>
            <a:r>
              <a:rPr lang="en-US" sz="2000" dirty="0">
                <a:latin typeface="+mj-lt"/>
              </a:rPr>
              <a:t>We used wildcard like ‘%’ to filter for </a:t>
            </a:r>
            <a:r>
              <a:rPr lang="en-US" sz="2000" b="1" dirty="0">
                <a:latin typeface="+mj-lt"/>
              </a:rPr>
              <a:t>WHERE</a:t>
            </a:r>
            <a:r>
              <a:rPr lang="en-US" sz="2000" dirty="0">
                <a:latin typeface="+mj-lt"/>
              </a:rPr>
              <a:t> </a:t>
            </a:r>
            <a:r>
              <a:rPr lang="en-US" sz="2000" dirty="0" smtClean="0">
                <a:latin typeface="+mj-lt"/>
              </a:rPr>
              <a:t>Mission Outcome </a:t>
            </a:r>
            <a:r>
              <a:rPr lang="en-US" sz="2000" dirty="0">
                <a:latin typeface="+mj-lt"/>
              </a:rPr>
              <a:t>was a success or a failure. </a:t>
            </a:r>
          </a:p>
          <a:p>
            <a:pPr>
              <a:spcBef>
                <a:spcPts val="1400"/>
              </a:spcBef>
            </a:pPr>
            <a:endParaRPr lang="en-US" sz="2000" dirty="0">
              <a:latin typeface="+mj-lt"/>
            </a:endParaRPr>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p:cNvPicPr>
            <a:picLocks noChangeAspect="1"/>
          </p:cNvPicPr>
          <p:nvPr/>
        </p:nvPicPr>
        <p:blipFill>
          <a:blip r:embed="rId2"/>
          <a:stretch>
            <a:fillRect/>
          </a:stretch>
        </p:blipFill>
        <p:spPr>
          <a:xfrm>
            <a:off x="972709" y="2321372"/>
            <a:ext cx="9939002" cy="2280124"/>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 xmlns:a16="http://schemas.microsoft.com/office/drawing/2014/main" id="{131BAD53-4E89-4F62-BBB7-26359763ED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 xmlns:a16="http://schemas.microsoft.com/office/drawing/2014/main" id="{62756DA2-40EB-4C6F-B962-5822FFB54F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5860960" y="924371"/>
            <a:ext cx="5678510" cy="1123370"/>
          </a:xfrm>
          <a:prstGeom prst="rect">
            <a:avLst/>
          </a:prstGeom>
        </p:spPr>
        <p:txBody>
          <a:bodyPr vert="horz" lIns="91440" tIns="45720" rIns="91440" bIns="45720" rtlCol="0">
            <a:normAutofit/>
          </a:bodyPr>
          <a:lstStyle/>
          <a:p>
            <a:pPr>
              <a:spcBef>
                <a:spcPts val="1400"/>
              </a:spcBef>
            </a:pPr>
            <a:r>
              <a:rPr lang="en-US" sz="1700" dirty="0">
                <a:latin typeface="+mj-lt"/>
              </a:rPr>
              <a:t>We determined the booster that have carried the maximum payload using a subquery in the </a:t>
            </a:r>
            <a:r>
              <a:rPr lang="en-US" sz="1700" b="1" dirty="0">
                <a:latin typeface="+mj-lt"/>
              </a:rPr>
              <a:t>WHERE</a:t>
            </a:r>
            <a:r>
              <a:rPr lang="en-US" sz="1700" dirty="0">
                <a:latin typeface="+mj-lt"/>
              </a:rPr>
              <a:t> clause and the </a:t>
            </a:r>
            <a:r>
              <a:rPr lang="en-US" sz="1700" b="1" dirty="0">
                <a:latin typeface="+mj-lt"/>
              </a:rPr>
              <a:t>MAX() </a:t>
            </a:r>
            <a:r>
              <a:rPr lang="en-US" sz="1700" dirty="0">
                <a:latin typeface="+mj-lt"/>
              </a:rPr>
              <a:t>function.</a:t>
            </a:r>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pic>
        <p:nvPicPr>
          <p:cNvPr id="2" name="Picture 1"/>
          <p:cNvPicPr>
            <a:picLocks noChangeAspect="1"/>
          </p:cNvPicPr>
          <p:nvPr/>
        </p:nvPicPr>
        <p:blipFill>
          <a:blip r:embed="rId2"/>
          <a:stretch>
            <a:fillRect/>
          </a:stretch>
        </p:blipFill>
        <p:spPr>
          <a:xfrm>
            <a:off x="1455732" y="1894898"/>
            <a:ext cx="7740023" cy="464401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32</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mj-lt"/>
              </a:rPr>
              <a:t>We used a combinations of the </a:t>
            </a:r>
            <a:r>
              <a:rPr lang="en-US" sz="2200" b="1" dirty="0">
                <a:solidFill>
                  <a:schemeClr val="accent3">
                    <a:lumMod val="25000"/>
                  </a:schemeClr>
                </a:solidFill>
                <a:latin typeface="+mj-lt"/>
              </a:rPr>
              <a:t>WHERE</a:t>
            </a:r>
            <a:r>
              <a:rPr lang="en-US" sz="2200" dirty="0">
                <a:solidFill>
                  <a:schemeClr val="accent3">
                    <a:lumMod val="25000"/>
                  </a:schemeClr>
                </a:solidFill>
                <a:latin typeface="+mj-lt"/>
              </a:rPr>
              <a:t> clause, </a:t>
            </a:r>
            <a:r>
              <a:rPr lang="en-US" sz="2200" b="1" dirty="0">
                <a:solidFill>
                  <a:schemeClr val="accent3">
                    <a:lumMod val="25000"/>
                  </a:schemeClr>
                </a:solidFill>
                <a:latin typeface="+mj-lt"/>
              </a:rPr>
              <a:t>LIKE</a:t>
            </a:r>
            <a:r>
              <a:rPr lang="en-US" sz="2200" dirty="0">
                <a:solidFill>
                  <a:schemeClr val="accent3">
                    <a:lumMod val="25000"/>
                  </a:schemeClr>
                </a:solidFill>
                <a:latin typeface="+mj-lt"/>
              </a:rPr>
              <a:t>, </a:t>
            </a:r>
            <a:r>
              <a:rPr lang="en-US" sz="2200" b="1" dirty="0">
                <a:solidFill>
                  <a:schemeClr val="accent3">
                    <a:lumMod val="25000"/>
                  </a:schemeClr>
                </a:solidFill>
                <a:latin typeface="+mj-lt"/>
              </a:rPr>
              <a:t>AND</a:t>
            </a:r>
            <a:r>
              <a:rPr lang="en-US" sz="2200" dirty="0">
                <a:solidFill>
                  <a:schemeClr val="accent3">
                    <a:lumMod val="25000"/>
                  </a:schemeClr>
                </a:solidFill>
                <a:latin typeface="+mj-lt"/>
              </a:rPr>
              <a:t>, and </a:t>
            </a:r>
            <a:r>
              <a:rPr lang="en-US" sz="2200" b="1" dirty="0">
                <a:solidFill>
                  <a:schemeClr val="accent3">
                    <a:lumMod val="25000"/>
                  </a:schemeClr>
                </a:solidFill>
                <a:latin typeface="+mj-lt"/>
              </a:rPr>
              <a:t>BETWEEN</a:t>
            </a:r>
            <a:r>
              <a:rPr lang="en-US" sz="2200" dirty="0">
                <a:solidFill>
                  <a:schemeClr val="accent3">
                    <a:lumMod val="25000"/>
                  </a:schemeClr>
                </a:solidFill>
                <a:latin typeface="+mj-lt"/>
              </a:rPr>
              <a:t> conditions to filter for failed landing outcomes in drone ship, their booster versions, and launch site names for year </a:t>
            </a:r>
            <a:r>
              <a:rPr lang="en-US" sz="2200" dirty="0" smtClean="0">
                <a:solidFill>
                  <a:schemeClr val="accent3">
                    <a:lumMod val="25000"/>
                  </a:schemeClr>
                </a:solidFill>
                <a:latin typeface="+mj-lt"/>
              </a:rPr>
              <a:t>2015</a:t>
            </a:r>
            <a:endParaRPr lang="en-US" sz="2200" dirty="0">
              <a:solidFill>
                <a:schemeClr val="accent3">
                  <a:lumMod val="25000"/>
                </a:schemeClr>
              </a:solidFill>
              <a:latin typeface="+mj-lt"/>
            </a:endParaRPr>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p:cNvPicPr>
            <a:picLocks noChangeAspect="1"/>
          </p:cNvPicPr>
          <p:nvPr/>
        </p:nvPicPr>
        <p:blipFill>
          <a:blip r:embed="rId3"/>
          <a:stretch>
            <a:fillRect/>
          </a:stretch>
        </p:blipFill>
        <p:spPr>
          <a:xfrm>
            <a:off x="941461" y="3131042"/>
            <a:ext cx="10172700" cy="229096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2B566528-1B12-4246-9431-5C2D7D08116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 xmlns:a16="http://schemas.microsoft.com/office/drawing/2014/main" id="{287F69AB-2350-44E3-9076-00265B93F313}"/>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 xmlns:a16="http://schemas.microsoft.com/office/drawing/2014/main" id="{D70652AA-1C81-481C-856B-90371437540F}"/>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 xmlns:a16="http://schemas.microsoft.com/office/drawing/2014/main" id="{A2FF99B6-37BA-4650-B01D-799F02E31EB7}"/>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53751" y="1779204"/>
            <a:ext cx="10694781" cy="863901"/>
          </a:xfrm>
          <a:prstGeom prst="rect">
            <a:avLst/>
          </a:prstGeom>
        </p:spPr>
        <p:txBody>
          <a:bodyPr vert="horz" lIns="91440" tIns="45720" rIns="91440" bIns="45720" rtlCol="0">
            <a:noAutofit/>
          </a:bodyPr>
          <a:lstStyle/>
          <a:p>
            <a:pPr>
              <a:spcBef>
                <a:spcPts val="1400"/>
              </a:spcBef>
            </a:pPr>
            <a:r>
              <a:rPr lang="en-US" sz="1800" dirty="0">
                <a:latin typeface="+mj-lt"/>
              </a:rPr>
              <a:t>We selected Landing outcomes and the </a:t>
            </a:r>
            <a:r>
              <a:rPr lang="en-US" sz="1800" b="1" dirty="0">
                <a:latin typeface="+mj-lt"/>
              </a:rPr>
              <a:t>COUNT</a:t>
            </a:r>
            <a:r>
              <a:rPr lang="en-US" sz="1800" dirty="0">
                <a:latin typeface="+mj-lt"/>
              </a:rPr>
              <a:t> of landing outcomes from the data and used the </a:t>
            </a:r>
            <a:r>
              <a:rPr lang="en-US" sz="1800" b="1" dirty="0">
                <a:latin typeface="+mj-lt"/>
              </a:rPr>
              <a:t>WHERE</a:t>
            </a:r>
            <a:r>
              <a:rPr lang="en-US" sz="1800" dirty="0">
                <a:latin typeface="+mj-lt"/>
              </a:rPr>
              <a:t> clause to filter for landing outcomes </a:t>
            </a:r>
            <a:r>
              <a:rPr lang="en-US" sz="1800" b="1" dirty="0">
                <a:latin typeface="+mj-lt"/>
              </a:rPr>
              <a:t>BETWEEN</a:t>
            </a:r>
            <a:r>
              <a:rPr lang="en-US" sz="1800" dirty="0">
                <a:latin typeface="+mj-lt"/>
              </a:rPr>
              <a:t> 2010-06-04 to 2010-03-20.</a:t>
            </a:r>
          </a:p>
          <a:p>
            <a:pPr>
              <a:spcBef>
                <a:spcPts val="1400"/>
              </a:spcBef>
            </a:pPr>
            <a:r>
              <a:rPr lang="en-US" sz="1800" dirty="0">
                <a:latin typeface="+mj-lt"/>
              </a:rPr>
              <a:t>We applied the </a:t>
            </a:r>
            <a:r>
              <a:rPr lang="en-US" sz="1800" b="1" dirty="0">
                <a:latin typeface="+mj-lt"/>
              </a:rPr>
              <a:t>GROUP BY </a:t>
            </a:r>
            <a:r>
              <a:rPr lang="en-US" sz="1800" dirty="0">
                <a:latin typeface="+mj-lt"/>
              </a:rPr>
              <a:t>clause to group the landing outcomes and the </a:t>
            </a:r>
            <a:r>
              <a:rPr lang="en-US" sz="1800" b="1" dirty="0">
                <a:latin typeface="+mj-lt"/>
              </a:rPr>
              <a:t>ORDER BY </a:t>
            </a:r>
            <a:r>
              <a:rPr lang="en-US" sz="1800" dirty="0">
                <a:latin typeface="+mj-lt"/>
              </a:rPr>
              <a:t>clause to order the grouped landing outcome in descending order.</a:t>
            </a:r>
          </a:p>
          <a:p>
            <a:pPr>
              <a:spcBef>
                <a:spcPts val="1400"/>
              </a:spcBef>
            </a:pPr>
            <a:endParaRPr lang="en-US" sz="1800" dirty="0">
              <a:latin typeface="+mj-lt"/>
            </a:endParaRPr>
          </a:p>
        </p:txBody>
      </p:sp>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 xmlns:a16="http://schemas.microsoft.com/office/drawing/2014/main" id="{3EA7D759-6BEF-4CBD-A325-BCFA77832B3F}"/>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 xmlns:a16="http://schemas.microsoft.com/office/drawing/2014/main" id="{317405EC-53E3-473A-8B42-B9475D057B66}"/>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C03F2370-11B5-4E16-8AE5-B4854408B401}"/>
                </a:ext>
                <a:ext uri="{C183D7F6-B498-43B3-948B-1728B52AA6E4}">
                  <adec:decorative xmlns="" xmlns:adec="http://schemas.microsoft.com/office/drawing/2017/decorative" val="1"/>
                </a:ext>
              </a:extLst>
            </p:cNvPr>
            <p:cNvSpPr/>
            <p:nvPr>
              <p:extLst>
                <p:ext uri="{386F3935-93C4-4BCD-93E2-E3B085C9AB24}">
                  <p16:designElem xmlns=""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2"/>
          <a:stretch>
            <a:fillRect/>
          </a:stretch>
        </p:blipFill>
        <p:spPr>
          <a:xfrm>
            <a:off x="510395" y="2964838"/>
            <a:ext cx="11010900" cy="3867150"/>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35</a:t>
            </a:fld>
            <a:endParaRPr lang="en-US"/>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4" name="Picture 3"/>
          <p:cNvPicPr>
            <a:picLocks noChangeAspect="1"/>
          </p:cNvPicPr>
          <p:nvPr/>
        </p:nvPicPr>
        <p:blipFill>
          <a:blip r:embed="rId3"/>
          <a:stretch>
            <a:fillRect/>
          </a:stretch>
        </p:blipFill>
        <p:spPr>
          <a:xfrm>
            <a:off x="1055761" y="1596448"/>
            <a:ext cx="9944100" cy="442912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36</a:t>
            </a:fld>
            <a:endParaRPr lang="en-US"/>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2" name="Picture 1"/>
          <p:cNvPicPr>
            <a:picLocks noChangeAspect="1"/>
          </p:cNvPicPr>
          <p:nvPr/>
        </p:nvPicPr>
        <p:blipFill>
          <a:blip r:embed="rId3"/>
          <a:stretch>
            <a:fillRect/>
          </a:stretch>
        </p:blipFill>
        <p:spPr>
          <a:xfrm>
            <a:off x="770011" y="1265473"/>
            <a:ext cx="10515600" cy="5161738"/>
          </a:xfrm>
          <a:prstGeom prst="rect">
            <a:avLst/>
          </a:prstGeom>
        </p:spPr>
      </p:pic>
      <p:sp>
        <p:nvSpPr>
          <p:cNvPr id="5" name="Rectangle 4"/>
          <p:cNvSpPr/>
          <p:nvPr/>
        </p:nvSpPr>
        <p:spPr>
          <a:xfrm>
            <a:off x="5456349" y="5503881"/>
            <a:ext cx="6096000" cy="923330"/>
          </a:xfrm>
          <a:prstGeom prst="rect">
            <a:avLst/>
          </a:prstGeom>
        </p:spPr>
        <p:txBody>
          <a:bodyPr>
            <a:spAutoFit/>
          </a:bodyPr>
          <a:lstStyle/>
          <a:p>
            <a:r>
              <a:rPr lang="en-US" dirty="0">
                <a:latin typeface="-apple-system"/>
              </a:rPr>
              <a:t>From the color-labeled markers in marker clusters, you should be able to easily identify which launch sites have relatively high success rates</a:t>
            </a:r>
            <a:endParaRPr lang="en-IN"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37</a:t>
            </a:fld>
            <a:endParaRPr lang="en-US"/>
          </a:p>
        </p:txBody>
      </p:sp>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a:t>
            </a:r>
            <a:r>
              <a:rPr lang="en-US" dirty="0" smtClean="0">
                <a:solidFill>
                  <a:srgbClr val="0B49CB"/>
                </a:solidFill>
                <a:latin typeface="Abadi"/>
              </a:rPr>
              <a:t>distance from coast</a:t>
            </a:r>
            <a:endParaRPr lang="en-US" dirty="0">
              <a:solidFill>
                <a:srgbClr val="0B49CB"/>
              </a:solidFill>
              <a:latin typeface="Abadi"/>
            </a:endParaRPr>
          </a:p>
        </p:txBody>
      </p:sp>
      <p:pic>
        <p:nvPicPr>
          <p:cNvPr id="1026" name="Picture 2" descr="https://camo.githubusercontent.com/00e791305b3386e8fbb782b88057a3a584c0ceaf2526b9b0fe68d3ff834f509b/68747470733a2f2f63662d636f75727365732d646174612e73332e75732e636c6f75642d6f626a6563742d73746f726167652e617070646f6d61696e2e636c6f75642f49424d2d445330333231454e2d536b696c6c734e6574776f726b2f6c6162732f6d6f64756c655f332f696d616765732f6c61756e63685f736974655f6d61726b65725f64697374616e63652e706e6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89" y="1321016"/>
            <a:ext cx="10544175" cy="4905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pPr/>
              <a:t>39</a:t>
            </a:fld>
            <a:endParaRPr lang="en-US"/>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rPr>
              <a:t>Pie chart showing the success percentage achieved by each launch site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1086"/>
            <a:ext cx="12192000" cy="403804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latin typeface="+mj-lt"/>
              </a:rPr>
              <a:pPr>
                <a:spcAft>
                  <a:spcPts val="600"/>
                </a:spcAft>
              </a:pPr>
              <a:t>4</a:t>
            </a:fld>
            <a:endParaRPr lang="en-US" dirty="0">
              <a:latin typeface="+mj-lt"/>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j-lt"/>
              </a:rPr>
              <a:t>Introduction</a:t>
            </a:r>
            <a:endParaRPr lang="en-US">
              <a:solidFill>
                <a:srgbClr val="0B49CB"/>
              </a:solidFill>
              <a:latin typeface="+mj-lt"/>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mj-lt"/>
              </a:rPr>
              <a:t>Project background and context</a:t>
            </a:r>
          </a:p>
          <a:p>
            <a:pPr marL="457200" lvl="1" indent="0" algn="just">
              <a:spcBef>
                <a:spcPts val="1400"/>
              </a:spcBef>
              <a:buNone/>
            </a:pPr>
            <a:r>
              <a:rPr lang="en-US" sz="1800" dirty="0">
                <a:solidFill>
                  <a:schemeClr val="accent3">
                    <a:lumMod val="25000"/>
                  </a:schemeClr>
                </a:solidFill>
                <a:latin typeface="+mj-lt"/>
              </a:rPr>
              <a:t>Space X publicizes </a:t>
            </a:r>
            <a:r>
              <a:rPr lang="en-US" sz="1800" dirty="0" smtClean="0">
                <a:solidFill>
                  <a:schemeClr val="accent3">
                    <a:lumMod val="25000"/>
                  </a:schemeClr>
                </a:solidFill>
                <a:latin typeface="+mj-lt"/>
              </a:rPr>
              <a:t>Falcon 9 </a:t>
            </a:r>
            <a:r>
              <a:rPr lang="en-US" sz="1800" dirty="0">
                <a:solidFill>
                  <a:schemeClr val="accent3">
                    <a:lumMod val="25000"/>
                  </a:schemeClr>
                </a:solidFill>
                <a:latin typeface="+mj-lt"/>
              </a:rPr>
              <a:t>rocket dispatches on its site with an expense of 62 million bucks; different suppliers cost vertical of 165 million bucks every, a significant part of the investment funds is on the grounds that Space X can reuse the primary stage. In this manner, in the event that we can decide whether the primary stage will land, we can decide the expense of a send off. This data can be utilized to offer against space X for a rocket send off. This objective of the undertaking is to make an AI pipeline to foresee on the off chance that the primary stage will land effectively.</a:t>
            </a:r>
            <a:endParaRPr lang="en-US" sz="1800" dirty="0">
              <a:solidFill>
                <a:schemeClr val="accent3">
                  <a:lumMod val="25000"/>
                </a:schemeClr>
              </a:solidFill>
              <a:latin typeface="+mj-lt"/>
            </a:endParaRPr>
          </a:p>
          <a:p>
            <a:pPr>
              <a:spcBef>
                <a:spcPts val="1400"/>
              </a:spcBef>
            </a:pPr>
            <a:r>
              <a:rPr lang="en-US" sz="2200" dirty="0">
                <a:solidFill>
                  <a:schemeClr val="accent3">
                    <a:lumMod val="25000"/>
                  </a:schemeClr>
                </a:solidFill>
                <a:latin typeface="+mj-lt"/>
              </a:rPr>
              <a:t>Problems you want to find answers</a:t>
            </a:r>
          </a:p>
          <a:p>
            <a:pPr lvl="1">
              <a:spcBef>
                <a:spcPts val="1400"/>
              </a:spcBef>
              <a:buFontTx/>
              <a:buChar char="-"/>
            </a:pPr>
            <a:r>
              <a:rPr lang="en-US" sz="1800" dirty="0">
                <a:solidFill>
                  <a:schemeClr val="accent3">
                    <a:lumMod val="25000"/>
                  </a:schemeClr>
                </a:solidFill>
                <a:latin typeface="+mj-lt"/>
              </a:rPr>
              <a:t>What factors determine if the rocket will land successfully?</a:t>
            </a:r>
          </a:p>
          <a:p>
            <a:pPr lvl="1">
              <a:spcBef>
                <a:spcPts val="1400"/>
              </a:spcBef>
              <a:buFontTx/>
              <a:buChar char="-"/>
            </a:pPr>
            <a:r>
              <a:rPr lang="en-US" sz="1800" dirty="0">
                <a:solidFill>
                  <a:schemeClr val="accent3">
                    <a:lumMod val="25000"/>
                  </a:schemeClr>
                </a:solidFill>
                <a:latin typeface="+mj-lt"/>
              </a:rPr>
              <a:t>T</a:t>
            </a:r>
            <a:r>
              <a:rPr lang="en-US" sz="1800" dirty="0" smtClean="0">
                <a:solidFill>
                  <a:schemeClr val="accent3">
                    <a:lumMod val="25000"/>
                  </a:schemeClr>
                </a:solidFill>
                <a:latin typeface="+mj-lt"/>
              </a:rPr>
              <a:t>he </a:t>
            </a:r>
            <a:r>
              <a:rPr lang="en-US" sz="1800" dirty="0">
                <a:solidFill>
                  <a:schemeClr val="accent3">
                    <a:lumMod val="25000"/>
                  </a:schemeClr>
                </a:solidFill>
                <a:latin typeface="+mj-lt"/>
              </a:rPr>
              <a:t>success rate of a successful </a:t>
            </a:r>
            <a:r>
              <a:rPr lang="en-US" sz="1800" dirty="0" smtClean="0">
                <a:solidFill>
                  <a:schemeClr val="accent3">
                    <a:lumMod val="25000"/>
                  </a:schemeClr>
                </a:solidFill>
                <a:latin typeface="+mj-lt"/>
              </a:rPr>
              <a:t>landing is determined based on the interaction among various features.</a:t>
            </a:r>
            <a:endParaRPr lang="en-US" sz="1800" dirty="0">
              <a:solidFill>
                <a:schemeClr val="accent3">
                  <a:lumMod val="25000"/>
                </a:schemeClr>
              </a:solidFill>
              <a:latin typeface="+mj-lt"/>
            </a:endParaRPr>
          </a:p>
          <a:p>
            <a:pPr lvl="1">
              <a:spcBef>
                <a:spcPts val="1400"/>
              </a:spcBef>
              <a:buFontTx/>
              <a:buChar char="-"/>
            </a:pPr>
            <a:r>
              <a:rPr lang="en-US" sz="1800" dirty="0">
                <a:solidFill>
                  <a:schemeClr val="accent3">
                    <a:lumMod val="25000"/>
                  </a:schemeClr>
                </a:solidFill>
                <a:latin typeface="+mj-lt"/>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18" y="1242623"/>
            <a:ext cx="11353800" cy="394032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mj-lt"/>
                <a:ea typeface="+mj-ea"/>
                <a:cs typeface="+mj-cs"/>
              </a:rPr>
              <a:t>Scatter plot of Payload vs Launch Outcome for all sites, with different payload selected in the range slider</a:t>
            </a:r>
          </a:p>
        </p:txBody>
      </p:sp>
      <p:sp>
        <p:nvSpPr>
          <p:cNvPr id="17" name="Rectangle 16">
            <a:extLst>
              <a:ext uri="{FF2B5EF4-FFF2-40B4-BE49-F238E27FC236}">
                <a16:creationId xmlns="" xmlns:a16="http://schemas.microsoft.com/office/drawing/2014/main" id="{F170E346-B98B-43A6-A4DA-D36FF63284B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23778"/>
            <a:ext cx="8666408" cy="2925643"/>
          </a:xfrm>
          <a:prstGeom prst="rect">
            <a:avLst/>
          </a:prstGeom>
        </p:spPr>
      </p:pic>
      <p:sp>
        <p:nvSpPr>
          <p:cNvPr id="6" name="TextBox 5"/>
          <p:cNvSpPr txBox="1"/>
          <p:nvPr/>
        </p:nvSpPr>
        <p:spPr>
          <a:xfrm>
            <a:off x="10090059" y="2026960"/>
            <a:ext cx="1776211" cy="646331"/>
          </a:xfrm>
          <a:prstGeom prst="rect">
            <a:avLst/>
          </a:prstGeom>
          <a:noFill/>
        </p:spPr>
        <p:txBody>
          <a:bodyPr wrap="square" rtlCol="0">
            <a:spAutoFit/>
          </a:bodyPr>
          <a:lstStyle/>
          <a:p>
            <a:r>
              <a:rPr lang="en-US" dirty="0" smtClean="0"/>
              <a:t>Low payload mass 0-5000 kg</a:t>
            </a:r>
            <a:endParaRPr lang="en-IN"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050" y="3974841"/>
            <a:ext cx="8540558" cy="2883159"/>
          </a:xfrm>
          <a:prstGeom prst="rect">
            <a:avLst/>
          </a:prstGeom>
        </p:spPr>
      </p:pic>
      <p:sp>
        <p:nvSpPr>
          <p:cNvPr id="10" name="TextBox 9"/>
          <p:cNvSpPr txBox="1"/>
          <p:nvPr/>
        </p:nvSpPr>
        <p:spPr>
          <a:xfrm>
            <a:off x="10183429" y="4731634"/>
            <a:ext cx="1776211" cy="923330"/>
          </a:xfrm>
          <a:prstGeom prst="rect">
            <a:avLst/>
          </a:prstGeom>
          <a:noFill/>
        </p:spPr>
        <p:txBody>
          <a:bodyPr wrap="square" rtlCol="0">
            <a:spAutoFit/>
          </a:bodyPr>
          <a:lstStyle/>
          <a:p>
            <a:r>
              <a:rPr lang="en-US" dirty="0" smtClean="0"/>
              <a:t>Low payload mass 5000-10000 kg</a:t>
            </a:r>
            <a:endParaRPr lang="en-IN"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 xmlns:a16="http://schemas.microsoft.com/office/drawing/2014/main" id="{A7457DD9-5A45-400A-AB4B-4B4EDECA25F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mj-lt"/>
                <a:ea typeface="+mj-ea"/>
                <a:cs typeface="+mj-cs"/>
              </a:rPr>
              <a:t>Classification </a:t>
            </a:r>
            <a:r>
              <a:rPr lang="en-US" sz="3700" kern="1200" dirty="0" smtClean="0">
                <a:solidFill>
                  <a:srgbClr val="0B49CB"/>
                </a:solidFill>
                <a:latin typeface="+mj-lt"/>
                <a:ea typeface="+mj-ea"/>
                <a:cs typeface="+mj-cs"/>
              </a:rPr>
              <a:t>Model Accuracy</a:t>
            </a:r>
            <a:endParaRPr lang="en-US" sz="3700" kern="1200" dirty="0">
              <a:solidFill>
                <a:srgbClr val="0B49CB"/>
              </a:solidFill>
              <a:latin typeface="+mj-lt"/>
              <a:ea typeface="+mj-ea"/>
              <a:cs typeface="+mj-cs"/>
            </a:endParaRPr>
          </a:p>
        </p:txBody>
      </p:sp>
      <p:sp>
        <p:nvSpPr>
          <p:cNvPr id="18" name="Rectangle 17">
            <a:extLst>
              <a:ext uri="{FF2B5EF4-FFF2-40B4-BE49-F238E27FC236}">
                <a16:creationId xmlns="" xmlns:a16="http://schemas.microsoft.com/office/drawing/2014/main" id="{441CF7D6-A660-431A-B0BB-140A0D5556B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 xmlns:a16="http://schemas.microsoft.com/office/drawing/2014/main" id="{0570A85B-3810-4F95-97B0-CBF4CCDB381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marL="0" indent="0">
              <a:spcBef>
                <a:spcPts val="1400"/>
              </a:spcBef>
              <a:buNone/>
            </a:pPr>
            <a:r>
              <a:rPr lang="en-US" sz="2200" dirty="0">
                <a:latin typeface="+mj-lt"/>
              </a:rPr>
              <a:t>The decision tree </a:t>
            </a:r>
            <a:r>
              <a:rPr lang="en-US" sz="2200" dirty="0" smtClean="0">
                <a:latin typeface="+mj-lt"/>
              </a:rPr>
              <a:t>classifier gives the highest accuracy.</a:t>
            </a:r>
            <a:endParaRPr lang="en-US" sz="2200" dirty="0">
              <a:latin typeface="+mj-lt"/>
            </a:endParaRPr>
          </a:p>
        </p:txBody>
      </p:sp>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pic>
        <p:nvPicPr>
          <p:cNvPr id="2" name="Picture 1"/>
          <p:cNvPicPr>
            <a:picLocks noChangeAspect="1"/>
          </p:cNvPicPr>
          <p:nvPr/>
        </p:nvPicPr>
        <p:blipFill>
          <a:blip r:embed="rId2"/>
          <a:stretch>
            <a:fillRect/>
          </a:stretch>
        </p:blipFill>
        <p:spPr>
          <a:xfrm>
            <a:off x="554416" y="2141302"/>
            <a:ext cx="11167447" cy="430173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pPr/>
              <a:t>44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2057400"/>
            <a:ext cx="10515600" cy="123959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mj-lt"/>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3537733" y="3197515"/>
            <a:ext cx="4086225" cy="347662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pPr/>
              <a:t>45</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mj-lt"/>
              </a:rPr>
              <a:t>We can conclude that:</a:t>
            </a:r>
          </a:p>
          <a:p>
            <a:pPr>
              <a:lnSpc>
                <a:spcPct val="100000"/>
              </a:lnSpc>
              <a:spcBef>
                <a:spcPts val="1400"/>
              </a:spcBef>
            </a:pPr>
            <a:r>
              <a:rPr lang="en-US" sz="2200" dirty="0">
                <a:solidFill>
                  <a:schemeClr val="accent3">
                    <a:lumMod val="25000"/>
                  </a:schemeClr>
                </a:solidFill>
                <a:latin typeface="+mj-lt"/>
              </a:rPr>
              <a:t>L</a:t>
            </a:r>
            <a:r>
              <a:rPr lang="en-US" sz="2200" dirty="0" smtClean="0">
                <a:solidFill>
                  <a:schemeClr val="accent3">
                    <a:lumMod val="25000"/>
                  </a:schemeClr>
                </a:solidFill>
                <a:latin typeface="+mj-lt"/>
              </a:rPr>
              <a:t>arger the amount of flight </a:t>
            </a:r>
            <a:r>
              <a:rPr lang="en-US" sz="2200" dirty="0">
                <a:solidFill>
                  <a:schemeClr val="accent3">
                    <a:lumMod val="25000"/>
                  </a:schemeClr>
                </a:solidFill>
                <a:latin typeface="+mj-lt"/>
              </a:rPr>
              <a:t>at a launch site, the greater the success </a:t>
            </a:r>
            <a:r>
              <a:rPr lang="en-US" sz="2200" dirty="0" smtClean="0">
                <a:solidFill>
                  <a:schemeClr val="accent3">
                    <a:lumMod val="25000"/>
                  </a:schemeClr>
                </a:solidFill>
                <a:latin typeface="+mj-lt"/>
              </a:rPr>
              <a:t>rate.</a:t>
            </a:r>
            <a:endParaRPr lang="en-US" sz="2200" dirty="0">
              <a:solidFill>
                <a:schemeClr val="accent3">
                  <a:lumMod val="25000"/>
                </a:schemeClr>
              </a:solidFill>
              <a:latin typeface="+mj-lt"/>
            </a:endParaRPr>
          </a:p>
          <a:p>
            <a:pPr>
              <a:lnSpc>
                <a:spcPct val="100000"/>
              </a:lnSpc>
              <a:spcBef>
                <a:spcPts val="1400"/>
              </a:spcBef>
            </a:pPr>
            <a:r>
              <a:rPr lang="en-US" sz="2200" dirty="0">
                <a:latin typeface="+mj-lt"/>
              </a:rPr>
              <a:t>Launch success rate started to increase in 2013 till 2020.</a:t>
            </a:r>
          </a:p>
          <a:p>
            <a:pPr>
              <a:lnSpc>
                <a:spcPct val="100000"/>
              </a:lnSpc>
              <a:spcBef>
                <a:spcPts val="1400"/>
              </a:spcBef>
            </a:pPr>
            <a:r>
              <a:rPr lang="en-US" sz="2200" dirty="0">
                <a:solidFill>
                  <a:schemeClr val="accent3">
                    <a:lumMod val="25000"/>
                  </a:schemeClr>
                </a:solidFill>
                <a:latin typeface="+mj-lt"/>
              </a:rPr>
              <a:t>Orbits </a:t>
            </a:r>
            <a:r>
              <a:rPr lang="en-US" sz="2200" dirty="0">
                <a:latin typeface="+mj-lt"/>
              </a:rPr>
              <a:t>ES-L1, GEO, HEO, SSO, VLEO had the most success rate.</a:t>
            </a:r>
            <a:endParaRPr lang="en-US" sz="2200" dirty="0">
              <a:solidFill>
                <a:schemeClr val="accent3">
                  <a:lumMod val="25000"/>
                </a:schemeClr>
              </a:solidFill>
              <a:latin typeface="+mj-lt"/>
            </a:endParaRPr>
          </a:p>
          <a:p>
            <a:pPr>
              <a:lnSpc>
                <a:spcPct val="100000"/>
              </a:lnSpc>
              <a:spcBef>
                <a:spcPts val="1400"/>
              </a:spcBef>
            </a:pPr>
            <a:r>
              <a:rPr lang="en-US" sz="2200" dirty="0">
                <a:solidFill>
                  <a:schemeClr val="accent3">
                    <a:lumMod val="25000"/>
                  </a:schemeClr>
                </a:solidFill>
                <a:latin typeface="+mj-lt"/>
              </a:rPr>
              <a:t>KSC LC-39A had the most successful </a:t>
            </a:r>
            <a:r>
              <a:rPr lang="en-US" sz="2200" dirty="0" smtClean="0">
                <a:solidFill>
                  <a:schemeClr val="accent3">
                    <a:lumMod val="25000"/>
                  </a:schemeClr>
                </a:solidFill>
                <a:latin typeface="+mj-lt"/>
              </a:rPr>
              <a:t>launches.</a:t>
            </a:r>
            <a:endParaRPr lang="en-US" sz="2200" dirty="0">
              <a:solidFill>
                <a:schemeClr val="accent3">
                  <a:lumMod val="25000"/>
                </a:schemeClr>
              </a:solidFill>
              <a:latin typeface="+mj-lt"/>
            </a:endParaRPr>
          </a:p>
          <a:p>
            <a:pPr>
              <a:lnSpc>
                <a:spcPct val="100000"/>
              </a:lnSpc>
              <a:spcBef>
                <a:spcPts val="1400"/>
              </a:spcBef>
            </a:pPr>
            <a:r>
              <a:rPr lang="en-US" sz="2200" dirty="0">
                <a:solidFill>
                  <a:schemeClr val="accent3">
                    <a:lumMod val="25000"/>
                  </a:schemeClr>
                </a:solidFill>
                <a:latin typeface="+mj-lt"/>
              </a:rPr>
              <a:t>The Decision tree classifier </a:t>
            </a:r>
            <a:r>
              <a:rPr lang="en-US" sz="2200" dirty="0" smtClean="0">
                <a:solidFill>
                  <a:schemeClr val="accent3">
                    <a:lumMod val="25000"/>
                  </a:schemeClr>
                </a:solidFill>
                <a:latin typeface="+mj-lt"/>
              </a:rPr>
              <a:t>model turns out to be the best machine leaning model for this problem statement</a:t>
            </a:r>
            <a:r>
              <a:rPr lang="en-US" sz="2200" dirty="0" smtClean="0">
                <a:solidFill>
                  <a:schemeClr val="accent3">
                    <a:lumMod val="25000"/>
                  </a:schemeClr>
                </a:solidFill>
                <a:latin typeface="+mj-lt"/>
              </a:rPr>
              <a:t>.</a:t>
            </a:r>
            <a:endParaRPr lang="en-US" sz="2200" dirty="0">
              <a:solidFill>
                <a:schemeClr val="accent3">
                  <a:lumMod val="25000"/>
                </a:schemeClr>
              </a:solidFill>
              <a:latin typeface="+mj-lt"/>
            </a:endParaRPr>
          </a:p>
          <a:p>
            <a:pPr>
              <a:lnSpc>
                <a:spcPct val="100000"/>
              </a:lnSpc>
              <a:spcBef>
                <a:spcPts val="1400"/>
              </a:spcBef>
            </a:pPr>
            <a:endParaRPr lang="en-US" sz="2200" dirty="0">
              <a:solidFill>
                <a:schemeClr val="accent3">
                  <a:lumMod val="25000"/>
                </a:schemeClr>
              </a:solidFill>
              <a:latin typeface="+mj-lt"/>
            </a:endParaRP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pPr/>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mj-lt"/>
              </a:rPr>
              <a:t>Executive Summary</a:t>
            </a:r>
          </a:p>
          <a:p>
            <a:pPr>
              <a:lnSpc>
                <a:spcPct val="120000"/>
              </a:lnSpc>
              <a:spcBef>
                <a:spcPts val="1400"/>
              </a:spcBef>
            </a:pPr>
            <a:r>
              <a:rPr lang="en-US" sz="8800" dirty="0">
                <a:solidFill>
                  <a:schemeClr val="accent3">
                    <a:lumMod val="25000"/>
                  </a:schemeClr>
                </a:solidFill>
                <a:latin typeface="+mj-lt"/>
              </a:rPr>
              <a:t>Data collection methodology:</a:t>
            </a:r>
          </a:p>
          <a:p>
            <a:pPr lvl="1">
              <a:lnSpc>
                <a:spcPct val="120000"/>
              </a:lnSpc>
              <a:spcBef>
                <a:spcPts val="1400"/>
              </a:spcBef>
            </a:pPr>
            <a:r>
              <a:rPr lang="en-US" sz="7600" dirty="0">
                <a:solidFill>
                  <a:schemeClr val="bg2">
                    <a:lumMod val="50000"/>
                  </a:schemeClr>
                </a:solidFill>
                <a:latin typeface="+mj-lt"/>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mj-lt"/>
              </a:rPr>
              <a:t>Perform data wrangling</a:t>
            </a:r>
          </a:p>
          <a:p>
            <a:pPr lvl="1">
              <a:lnSpc>
                <a:spcPct val="120000"/>
              </a:lnSpc>
              <a:spcBef>
                <a:spcPts val="1400"/>
              </a:spcBef>
            </a:pPr>
            <a:r>
              <a:rPr lang="en-US" sz="7600" dirty="0">
                <a:solidFill>
                  <a:schemeClr val="bg2">
                    <a:lumMod val="50000"/>
                  </a:schemeClr>
                </a:solidFill>
                <a:latin typeface="+mj-lt"/>
              </a:rPr>
              <a:t>One-hot encoding was applied to categorical features</a:t>
            </a:r>
          </a:p>
          <a:p>
            <a:pPr>
              <a:lnSpc>
                <a:spcPct val="120000"/>
              </a:lnSpc>
              <a:spcBef>
                <a:spcPts val="1400"/>
              </a:spcBef>
            </a:pPr>
            <a:r>
              <a:rPr lang="en-US" sz="8800" dirty="0">
                <a:solidFill>
                  <a:schemeClr val="accent3">
                    <a:lumMod val="25000"/>
                  </a:schemeClr>
                </a:solidFill>
                <a:latin typeface="+mj-lt"/>
              </a:rPr>
              <a:t>Perform exploratory data analysis (EDA) using visualization and SQL</a:t>
            </a:r>
          </a:p>
          <a:p>
            <a:pPr>
              <a:lnSpc>
                <a:spcPct val="120000"/>
              </a:lnSpc>
              <a:spcBef>
                <a:spcPts val="1400"/>
              </a:spcBef>
            </a:pPr>
            <a:r>
              <a:rPr lang="en-US" sz="8800" dirty="0">
                <a:solidFill>
                  <a:schemeClr val="accent3">
                    <a:lumMod val="25000"/>
                  </a:schemeClr>
                </a:solidFill>
                <a:latin typeface="+mj-lt"/>
              </a:rPr>
              <a:t>Perform interactive visual analytics using Folium and Plotly Dash</a:t>
            </a:r>
          </a:p>
          <a:p>
            <a:pPr>
              <a:lnSpc>
                <a:spcPct val="120000"/>
              </a:lnSpc>
              <a:spcBef>
                <a:spcPts val="1400"/>
              </a:spcBef>
            </a:pPr>
            <a:r>
              <a:rPr lang="en-US" sz="8800" dirty="0">
                <a:solidFill>
                  <a:schemeClr val="accent3">
                    <a:lumMod val="25000"/>
                  </a:schemeClr>
                </a:solidFill>
                <a:latin typeface="+mj-lt"/>
              </a:rPr>
              <a:t>Perform predictive analysis using classification models</a:t>
            </a:r>
          </a:p>
          <a:p>
            <a:pPr lvl="1">
              <a:lnSpc>
                <a:spcPct val="120000"/>
              </a:lnSpc>
              <a:spcBef>
                <a:spcPts val="1400"/>
              </a:spcBef>
            </a:pPr>
            <a:r>
              <a:rPr lang="en-US" sz="7600" dirty="0">
                <a:solidFill>
                  <a:schemeClr val="bg2">
                    <a:lumMod val="50000"/>
                  </a:schemeClr>
                </a:solidFill>
                <a:latin typeface="+mj-lt"/>
              </a:rPr>
              <a:t>How to build, tune, evaluate classification models</a:t>
            </a:r>
          </a:p>
          <a:p>
            <a:pPr>
              <a:lnSpc>
                <a:spcPct val="120000"/>
              </a:lnSpc>
              <a:spcBef>
                <a:spcPts val="1400"/>
              </a:spcBef>
            </a:pPr>
            <a:endParaRPr lang="en-US" sz="8800" dirty="0">
              <a:solidFill>
                <a:schemeClr val="accent3">
                  <a:lumMod val="25000"/>
                </a:schemeClr>
              </a:solidFill>
              <a:latin typeface="+mj-lt"/>
            </a:endParaRPr>
          </a:p>
          <a:p>
            <a:pPr>
              <a:lnSpc>
                <a:spcPct val="100000"/>
              </a:lnSpc>
              <a:spcBef>
                <a:spcPts val="1400"/>
              </a:spcBef>
            </a:pPr>
            <a:endParaRPr lang="en-US" sz="2200" dirty="0">
              <a:solidFill>
                <a:schemeClr val="accent3">
                  <a:lumMod val="25000"/>
                </a:schemeClr>
              </a:solidFill>
              <a:latin typeface="+mj-lt"/>
            </a:endParaRPr>
          </a:p>
          <a:p>
            <a:pPr>
              <a:lnSpc>
                <a:spcPct val="100000"/>
              </a:lnSpc>
              <a:spcBef>
                <a:spcPts val="1400"/>
              </a:spcBef>
            </a:pPr>
            <a:endParaRPr lang="en-US" sz="2200" dirty="0">
              <a:solidFill>
                <a:schemeClr val="accent3">
                  <a:lumMod val="25000"/>
                </a:schemeClr>
              </a:solidFill>
              <a:latin typeface="+mj-lt"/>
            </a:endParaRPr>
          </a:p>
          <a:p>
            <a:pPr>
              <a:lnSpc>
                <a:spcPct val="100000"/>
              </a:lnSpc>
              <a:spcBef>
                <a:spcPts val="1400"/>
              </a:spcBef>
            </a:pPr>
            <a:endParaRPr lang="en-US" sz="2200" dirty="0">
              <a:solidFill>
                <a:schemeClr val="accent3">
                  <a:lumMod val="25000"/>
                </a:schemeClr>
              </a:solidFill>
              <a:latin typeface="+mj-lt"/>
            </a:endParaRPr>
          </a:p>
          <a:p>
            <a:pPr>
              <a:lnSpc>
                <a:spcPct val="100000"/>
              </a:lnSpc>
              <a:spcBef>
                <a:spcPts val="1400"/>
              </a:spcBef>
            </a:pPr>
            <a:endParaRPr lang="en-US" sz="2200" dirty="0">
              <a:solidFill>
                <a:schemeClr val="accent3">
                  <a:lumMod val="25000"/>
                </a:schemeClr>
              </a:solidFill>
              <a:latin typeface="+mj-lt"/>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mj-lt"/>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mj-lt"/>
              </a:rPr>
              <a:t>G</a:t>
            </a:r>
            <a:r>
              <a:rPr lang="en-US" sz="1900" dirty="0" smtClean="0">
                <a:solidFill>
                  <a:schemeClr val="accent3">
                    <a:lumMod val="25000"/>
                  </a:schemeClr>
                </a:solidFill>
                <a:latin typeface="+mj-lt"/>
              </a:rPr>
              <a:t>et </a:t>
            </a:r>
            <a:r>
              <a:rPr lang="en-US" sz="1900" dirty="0">
                <a:solidFill>
                  <a:schemeClr val="accent3">
                    <a:lumMod val="25000"/>
                  </a:schemeClr>
                </a:solidFill>
                <a:latin typeface="+mj-lt"/>
              </a:rPr>
              <a:t>request </a:t>
            </a:r>
            <a:r>
              <a:rPr lang="en-US" sz="1900" dirty="0" smtClean="0">
                <a:solidFill>
                  <a:schemeClr val="accent3">
                    <a:lumMod val="25000"/>
                  </a:schemeClr>
                </a:solidFill>
                <a:latin typeface="+mj-lt"/>
              </a:rPr>
              <a:t>was used to collect data of the </a:t>
            </a:r>
            <a:r>
              <a:rPr lang="en-US" sz="1900" dirty="0">
                <a:solidFill>
                  <a:schemeClr val="accent3">
                    <a:lumMod val="25000"/>
                  </a:schemeClr>
                </a:solidFill>
                <a:latin typeface="+mj-lt"/>
              </a:rPr>
              <a:t>SpaceX API.</a:t>
            </a:r>
          </a:p>
          <a:p>
            <a:pPr lvl="1" algn="just">
              <a:lnSpc>
                <a:spcPct val="100000"/>
              </a:lnSpc>
              <a:spcBef>
                <a:spcPts val="1400"/>
              </a:spcBef>
              <a:buFontTx/>
              <a:buChar char="-"/>
            </a:pPr>
            <a:r>
              <a:rPr lang="en-US" sz="1900" dirty="0">
                <a:solidFill>
                  <a:schemeClr val="accent3">
                    <a:lumMod val="25000"/>
                  </a:schemeClr>
                </a:solidFill>
                <a:latin typeface="+mj-lt"/>
              </a:rPr>
              <a:t>Next, we decoded the response content as a Json using .json() function call and turn it into a pandas </a:t>
            </a:r>
            <a:r>
              <a:rPr lang="en-US" sz="1900" dirty="0" smtClean="0">
                <a:solidFill>
                  <a:schemeClr val="accent3">
                    <a:lumMod val="25000"/>
                  </a:schemeClr>
                </a:solidFill>
                <a:latin typeface="+mj-lt"/>
              </a:rPr>
              <a:t>data frame </a:t>
            </a:r>
            <a:r>
              <a:rPr lang="en-US" sz="1900" dirty="0">
                <a:solidFill>
                  <a:schemeClr val="accent3">
                    <a:lumMod val="25000"/>
                  </a:schemeClr>
                </a:solidFill>
                <a:latin typeface="+mj-lt"/>
              </a:rPr>
              <a:t>using .</a:t>
            </a:r>
            <a:r>
              <a:rPr lang="en-US" sz="1900" dirty="0" err="1" smtClean="0">
                <a:solidFill>
                  <a:schemeClr val="accent3">
                    <a:lumMod val="25000"/>
                  </a:schemeClr>
                </a:solidFill>
                <a:latin typeface="+mj-lt"/>
              </a:rPr>
              <a:t>json</a:t>
            </a:r>
            <a:r>
              <a:rPr lang="en-US" sz="1900" dirty="0" smtClean="0">
                <a:solidFill>
                  <a:schemeClr val="accent3">
                    <a:lumMod val="25000"/>
                  </a:schemeClr>
                </a:solidFill>
                <a:latin typeface="+mj-lt"/>
              </a:rPr>
              <a:t> normalize</a:t>
            </a:r>
            <a:r>
              <a:rPr lang="en-US" sz="1900" dirty="0">
                <a:solidFill>
                  <a:schemeClr val="accent3">
                    <a:lumMod val="25000"/>
                  </a:schemeClr>
                </a:solidFill>
                <a:latin typeface="+mj-lt"/>
              </a:rPr>
              <a:t>().</a:t>
            </a:r>
          </a:p>
          <a:p>
            <a:pPr lvl="1" algn="just">
              <a:lnSpc>
                <a:spcPct val="100000"/>
              </a:lnSpc>
              <a:spcBef>
                <a:spcPts val="1400"/>
              </a:spcBef>
              <a:buFontTx/>
              <a:buChar char="-"/>
            </a:pPr>
            <a:r>
              <a:rPr lang="en-US" sz="1900" dirty="0">
                <a:solidFill>
                  <a:schemeClr val="accent3">
                    <a:lumMod val="25000"/>
                  </a:schemeClr>
                </a:solidFill>
                <a:latin typeface="+mj-lt"/>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mj-lt"/>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mj-lt"/>
              </a:rPr>
              <a:t>The objective was to extract the launch records as HTML table, parse the table and convert it to a pandas </a:t>
            </a:r>
            <a:r>
              <a:rPr lang="en-US" sz="1900" dirty="0" smtClean="0">
                <a:solidFill>
                  <a:schemeClr val="accent3">
                    <a:lumMod val="25000"/>
                  </a:schemeClr>
                </a:solidFill>
                <a:latin typeface="+mj-lt"/>
              </a:rPr>
              <a:t>data frame </a:t>
            </a:r>
            <a:r>
              <a:rPr lang="en-US" sz="1900" dirty="0">
                <a:solidFill>
                  <a:schemeClr val="accent3">
                    <a:lumMod val="25000"/>
                  </a:schemeClr>
                </a:solidFill>
                <a:latin typeface="+mj-lt"/>
              </a:rPr>
              <a:t>for future analysis.</a:t>
            </a:r>
          </a:p>
          <a:p>
            <a:pPr lvl="1">
              <a:lnSpc>
                <a:spcPct val="100000"/>
              </a:lnSpc>
              <a:spcBef>
                <a:spcPts val="1400"/>
              </a:spcBef>
              <a:buFontTx/>
              <a:buChar char="-"/>
            </a:pPr>
            <a:endParaRPr lang="en-US" sz="1800" dirty="0">
              <a:solidFill>
                <a:schemeClr val="accent3">
                  <a:lumMod val="25000"/>
                </a:schemeClr>
              </a:solidFill>
              <a:latin typeface="+mj-lt"/>
            </a:endParaRPr>
          </a:p>
          <a:p>
            <a:pPr marL="0" indent="0">
              <a:buNone/>
            </a:pPr>
            <a:endParaRPr lang="en-US" dirty="0">
              <a:latin typeface="+mj-lt"/>
            </a:endParaRPr>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8</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mj-lt"/>
              </a:rPr>
              <a:t>We used the get request to the SpaceX API to collect data, clean the requested data and did some basic data wrangling and formatting.</a:t>
            </a:r>
          </a:p>
          <a:p>
            <a:pPr>
              <a:lnSpc>
                <a:spcPct val="100000"/>
              </a:lnSpc>
              <a:spcBef>
                <a:spcPts val="1400"/>
              </a:spcBef>
            </a:pPr>
            <a:r>
              <a:rPr lang="en-US" sz="2200" dirty="0">
                <a:solidFill>
                  <a:schemeClr val="accent3">
                    <a:lumMod val="25000"/>
                  </a:schemeClr>
                </a:solidFill>
                <a:latin typeface="+mj-lt"/>
              </a:rPr>
              <a:t>The link to the notebook is </a:t>
            </a:r>
            <a:r>
              <a:rPr lang="en-US" sz="2200" dirty="0">
                <a:solidFill>
                  <a:srgbClr val="1C7DDB"/>
                </a:solidFill>
                <a:latin typeface="+mj-lt"/>
              </a:rPr>
              <a:t>https://</a:t>
            </a:r>
            <a:r>
              <a:rPr lang="en-US" sz="2200" dirty="0" smtClean="0">
                <a:solidFill>
                  <a:srgbClr val="1C7DDB"/>
                </a:solidFill>
                <a:latin typeface="+mj-lt"/>
              </a:rPr>
              <a:t>github.com/neelvanani3/Neel-DS-Capstone/blob/master/jupyter-labs-webscraping.ipynb</a:t>
            </a:r>
            <a:endParaRPr lang="en-US" sz="2200" dirty="0">
              <a:solidFill>
                <a:schemeClr val="accent3">
                  <a:lumMod val="25000"/>
                </a:schemeClr>
              </a:solidFill>
              <a:latin typeface="+mj-lt"/>
            </a:endParaRPr>
          </a:p>
          <a:p>
            <a:endParaRPr lang="en-US" dirty="0">
              <a:latin typeface="+mj-lt"/>
            </a:endParaRPr>
          </a:p>
          <a:p>
            <a:endParaRPr lang="en-US" dirty="0">
              <a:latin typeface="+mj-lt"/>
            </a:endParaRPr>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9</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mj-lt"/>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mj-lt"/>
              </a:rPr>
              <a:t>We parsed the table and converted it into a pandas dataframe.</a:t>
            </a:r>
          </a:p>
          <a:p>
            <a:pPr>
              <a:lnSpc>
                <a:spcPct val="100000"/>
              </a:lnSpc>
              <a:spcBef>
                <a:spcPts val="1400"/>
              </a:spcBef>
            </a:pPr>
            <a:r>
              <a:rPr lang="en-US" sz="2200" dirty="0">
                <a:solidFill>
                  <a:schemeClr val="accent3">
                    <a:lumMod val="25000"/>
                  </a:schemeClr>
                </a:solidFill>
                <a:latin typeface="+mj-lt"/>
              </a:rPr>
              <a:t>The link to the notebook is </a:t>
            </a:r>
            <a:r>
              <a:rPr lang="en-US" sz="2200" dirty="0">
                <a:solidFill>
                  <a:srgbClr val="1C7DDB"/>
                </a:solidFill>
                <a:latin typeface="+mj-lt"/>
              </a:rPr>
              <a:t>https://github.com/neelvanani3/Neel-DS-Capstone/blob/master/jupyter-labs-webscraping.ipynb</a:t>
            </a:r>
            <a:endParaRPr lang="en-US" sz="2200" dirty="0">
              <a:solidFill>
                <a:schemeClr val="accent3">
                  <a:lumMod val="25000"/>
                </a:schemeClr>
              </a:solidFill>
              <a:latin typeface="+mj-lt"/>
            </a:endParaRP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1452</TotalTime>
  <Words>1641</Words>
  <Application>Microsoft Office PowerPoint</Application>
  <PresentationFormat>Widescreen</PresentationFormat>
  <Paragraphs>207</Paragraphs>
  <Slides>46</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Abadi</vt:lpstr>
      <vt:lpstr>-apple-system</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Microsoft account</cp:lastModifiedBy>
  <cp:revision>212</cp:revision>
  <dcterms:created xsi:type="dcterms:W3CDTF">2021-04-29T18:58:34Z</dcterms:created>
  <dcterms:modified xsi:type="dcterms:W3CDTF">2023-05-27T08:08:07Z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